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Calgary" charset="1" panose="000005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1801313">
            <a:off x="7944412" y="2305957"/>
            <a:ext cx="1603602" cy="9552208"/>
            <a:chOff x="0" y="0"/>
            <a:chExt cx="422348" cy="2515808"/>
          </a:xfrm>
        </p:grpSpPr>
        <p:sp>
          <p:nvSpPr>
            <p:cNvPr name="Freeform 4" id="4"/>
            <p:cNvSpPr/>
            <p:nvPr/>
          </p:nvSpPr>
          <p:spPr>
            <a:xfrm flipH="false" flipV="false" rot="0">
              <a:off x="0" y="0"/>
              <a:ext cx="422348" cy="2515808"/>
            </a:xfrm>
            <a:custGeom>
              <a:avLst/>
              <a:gdLst/>
              <a:ahLst/>
              <a:cxnLst/>
              <a:rect r="r" b="b" t="t" l="l"/>
              <a:pathLst>
                <a:path h="2515808" w="422348">
                  <a:moveTo>
                    <a:pt x="0" y="0"/>
                  </a:moveTo>
                  <a:lnTo>
                    <a:pt x="422348" y="0"/>
                  </a:lnTo>
                  <a:lnTo>
                    <a:pt x="422348" y="2515808"/>
                  </a:lnTo>
                  <a:lnTo>
                    <a:pt x="0" y="2515808"/>
                  </a:lnTo>
                  <a:close/>
                </a:path>
              </a:pathLst>
            </a:custGeom>
            <a:solidFill>
              <a:srgbClr val="FFBC00"/>
            </a:solidFill>
          </p:spPr>
        </p:sp>
        <p:sp>
          <p:nvSpPr>
            <p:cNvPr name="TextBox 5" id="5"/>
            <p:cNvSpPr txBox="true"/>
            <p:nvPr/>
          </p:nvSpPr>
          <p:spPr>
            <a:xfrm>
              <a:off x="0" y="-57150"/>
              <a:ext cx="422348" cy="2572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801313">
            <a:off x="16945529" y="-2609268"/>
            <a:ext cx="1603602" cy="5817991"/>
            <a:chOff x="0" y="0"/>
            <a:chExt cx="422348" cy="1532310"/>
          </a:xfrm>
        </p:grpSpPr>
        <p:sp>
          <p:nvSpPr>
            <p:cNvPr name="Freeform 7" id="7"/>
            <p:cNvSpPr/>
            <p:nvPr/>
          </p:nvSpPr>
          <p:spPr>
            <a:xfrm flipH="false" flipV="false" rot="0">
              <a:off x="0" y="0"/>
              <a:ext cx="422348" cy="1532310"/>
            </a:xfrm>
            <a:custGeom>
              <a:avLst/>
              <a:gdLst/>
              <a:ahLst/>
              <a:cxnLst/>
              <a:rect r="r" b="b" t="t" l="l"/>
              <a:pathLst>
                <a:path h="1532310" w="422348">
                  <a:moveTo>
                    <a:pt x="0" y="0"/>
                  </a:moveTo>
                  <a:lnTo>
                    <a:pt x="422348" y="0"/>
                  </a:lnTo>
                  <a:lnTo>
                    <a:pt x="422348" y="1532310"/>
                  </a:lnTo>
                  <a:lnTo>
                    <a:pt x="0" y="1532310"/>
                  </a:lnTo>
                  <a:close/>
                </a:path>
              </a:pathLst>
            </a:custGeom>
            <a:solidFill>
              <a:srgbClr val="FFBC00"/>
            </a:solidFill>
          </p:spPr>
        </p:sp>
        <p:sp>
          <p:nvSpPr>
            <p:cNvPr name="TextBox 8" id="8"/>
            <p:cNvSpPr txBox="true"/>
            <p:nvPr/>
          </p:nvSpPr>
          <p:spPr>
            <a:xfrm>
              <a:off x="0" y="-57150"/>
              <a:ext cx="422348" cy="158946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323218">
            <a:off x="-260294" y="-2499941"/>
            <a:ext cx="9329309" cy="13900928"/>
            <a:chOff x="0" y="0"/>
            <a:chExt cx="640025" cy="953655"/>
          </a:xfrm>
        </p:grpSpPr>
        <p:sp>
          <p:nvSpPr>
            <p:cNvPr name="Freeform 10" id="10"/>
            <p:cNvSpPr/>
            <p:nvPr/>
          </p:nvSpPr>
          <p:spPr>
            <a:xfrm flipH="false" flipV="false" rot="0">
              <a:off x="0" y="0"/>
              <a:ext cx="640025" cy="953655"/>
            </a:xfrm>
            <a:custGeom>
              <a:avLst/>
              <a:gdLst/>
              <a:ahLst/>
              <a:cxnLst/>
              <a:rect r="r" b="b" t="t" l="l"/>
              <a:pathLst>
                <a:path h="953655" w="640025">
                  <a:moveTo>
                    <a:pt x="203200" y="0"/>
                  </a:moveTo>
                  <a:lnTo>
                    <a:pt x="640025" y="0"/>
                  </a:lnTo>
                  <a:lnTo>
                    <a:pt x="436825" y="953655"/>
                  </a:lnTo>
                  <a:lnTo>
                    <a:pt x="0" y="953655"/>
                  </a:lnTo>
                  <a:lnTo>
                    <a:pt x="203200" y="0"/>
                  </a:lnTo>
                  <a:close/>
                </a:path>
              </a:pathLst>
            </a:custGeom>
            <a:solidFill>
              <a:srgbClr val="003D60"/>
            </a:solidFill>
          </p:spPr>
        </p:sp>
        <p:sp>
          <p:nvSpPr>
            <p:cNvPr name="TextBox 11" id="11"/>
            <p:cNvSpPr txBox="true"/>
            <p:nvPr/>
          </p:nvSpPr>
          <p:spPr>
            <a:xfrm>
              <a:off x="101600" y="-57150"/>
              <a:ext cx="436825" cy="101080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7234808">
            <a:off x="-545671" y="4853273"/>
            <a:ext cx="16230600" cy="770953"/>
          </a:xfrm>
          <a:custGeom>
            <a:avLst/>
            <a:gdLst/>
            <a:ahLst/>
            <a:cxnLst/>
            <a:rect r="r" b="b" t="t" l="l"/>
            <a:pathLst>
              <a:path h="770953" w="16230600">
                <a:moveTo>
                  <a:pt x="0" y="0"/>
                </a:moveTo>
                <a:lnTo>
                  <a:pt x="16230600" y="0"/>
                </a:lnTo>
                <a:lnTo>
                  <a:pt x="16230600" y="770954"/>
                </a:lnTo>
                <a:lnTo>
                  <a:pt x="0" y="770954"/>
                </a:lnTo>
                <a:lnTo>
                  <a:pt x="0" y="0"/>
                </a:lnTo>
                <a:close/>
              </a:path>
            </a:pathLst>
          </a:custGeom>
          <a:blipFill>
            <a:blip r:embed="rId3">
              <a:alphaModFix amt="52000"/>
            </a:blip>
            <a:stretch>
              <a:fillRect l="0" t="0" r="0" b="0"/>
            </a:stretch>
          </a:blipFill>
        </p:spPr>
      </p:sp>
      <p:grpSp>
        <p:nvGrpSpPr>
          <p:cNvPr name="Group 13" id="13"/>
          <p:cNvGrpSpPr/>
          <p:nvPr/>
        </p:nvGrpSpPr>
        <p:grpSpPr>
          <a:xfrm rot="0">
            <a:off x="257053" y="299728"/>
            <a:ext cx="10572592" cy="10743360"/>
            <a:chOff x="0" y="0"/>
            <a:chExt cx="5765800" cy="5858929"/>
          </a:xfrm>
        </p:grpSpPr>
        <p:sp>
          <p:nvSpPr>
            <p:cNvPr name="Freeform 14" id="14"/>
            <p:cNvSpPr/>
            <p:nvPr/>
          </p:nvSpPr>
          <p:spPr>
            <a:xfrm flipH="false" flipV="false" rot="0">
              <a:off x="0" y="0"/>
              <a:ext cx="5765800" cy="5858891"/>
            </a:xfrm>
            <a:custGeom>
              <a:avLst/>
              <a:gdLst/>
              <a:ahLst/>
              <a:cxnLst/>
              <a:rect r="r" b="b" t="t" l="l"/>
              <a:pathLst>
                <a:path h="5858891" w="5765800">
                  <a:moveTo>
                    <a:pt x="0" y="0"/>
                  </a:moveTo>
                  <a:lnTo>
                    <a:pt x="0" y="5858891"/>
                  </a:lnTo>
                  <a:lnTo>
                    <a:pt x="5765800" y="5858891"/>
                  </a:lnTo>
                  <a:lnTo>
                    <a:pt x="2235200" y="0"/>
                  </a:lnTo>
                  <a:close/>
                </a:path>
              </a:pathLst>
            </a:custGeom>
            <a:blipFill>
              <a:blip r:embed="rId4"/>
              <a:stretch>
                <a:fillRect l="-37698" t="0" r="-14532" b="0"/>
              </a:stretch>
            </a:blipFill>
          </p:spPr>
        </p:sp>
      </p:grpSp>
      <p:grpSp>
        <p:nvGrpSpPr>
          <p:cNvPr name="Group 15" id="15"/>
          <p:cNvGrpSpPr/>
          <p:nvPr/>
        </p:nvGrpSpPr>
        <p:grpSpPr>
          <a:xfrm rot="-1801313">
            <a:off x="-1212776" y="4436810"/>
            <a:ext cx="2060748" cy="7889373"/>
            <a:chOff x="0" y="0"/>
            <a:chExt cx="542748" cy="2077860"/>
          </a:xfrm>
        </p:grpSpPr>
        <p:sp>
          <p:nvSpPr>
            <p:cNvPr name="Freeform 16" id="16"/>
            <p:cNvSpPr/>
            <p:nvPr/>
          </p:nvSpPr>
          <p:spPr>
            <a:xfrm flipH="false" flipV="false" rot="0">
              <a:off x="0" y="0"/>
              <a:ext cx="542748" cy="2077860"/>
            </a:xfrm>
            <a:custGeom>
              <a:avLst/>
              <a:gdLst/>
              <a:ahLst/>
              <a:cxnLst/>
              <a:rect r="r" b="b" t="t" l="l"/>
              <a:pathLst>
                <a:path h="2077860" w="542748">
                  <a:moveTo>
                    <a:pt x="0" y="0"/>
                  </a:moveTo>
                  <a:lnTo>
                    <a:pt x="542748" y="0"/>
                  </a:lnTo>
                  <a:lnTo>
                    <a:pt x="542748" y="2077860"/>
                  </a:lnTo>
                  <a:lnTo>
                    <a:pt x="0" y="2077860"/>
                  </a:lnTo>
                  <a:close/>
                </a:path>
              </a:pathLst>
            </a:custGeom>
            <a:solidFill>
              <a:srgbClr val="003D60"/>
            </a:solidFill>
          </p:spPr>
        </p:sp>
        <p:sp>
          <p:nvSpPr>
            <p:cNvPr name="TextBox 17" id="17"/>
            <p:cNvSpPr txBox="true"/>
            <p:nvPr/>
          </p:nvSpPr>
          <p:spPr>
            <a:xfrm>
              <a:off x="0" y="-57150"/>
              <a:ext cx="542748" cy="213501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3131416">
            <a:off x="-4080653" y="2120145"/>
            <a:ext cx="12285790" cy="583575"/>
          </a:xfrm>
          <a:custGeom>
            <a:avLst/>
            <a:gdLst/>
            <a:ahLst/>
            <a:cxnLst/>
            <a:rect r="r" b="b" t="t" l="l"/>
            <a:pathLst>
              <a:path h="583575" w="12285790">
                <a:moveTo>
                  <a:pt x="0" y="0"/>
                </a:moveTo>
                <a:lnTo>
                  <a:pt x="12285790" y="0"/>
                </a:lnTo>
                <a:lnTo>
                  <a:pt x="12285790" y="583575"/>
                </a:lnTo>
                <a:lnTo>
                  <a:pt x="0" y="583575"/>
                </a:lnTo>
                <a:lnTo>
                  <a:pt x="0" y="0"/>
                </a:lnTo>
                <a:close/>
              </a:path>
            </a:pathLst>
          </a:custGeom>
          <a:blipFill>
            <a:blip r:embed="rId3">
              <a:alphaModFix amt="65000"/>
            </a:blip>
            <a:stretch>
              <a:fillRect l="0" t="0" r="0" b="0"/>
            </a:stretch>
          </a:blipFill>
        </p:spPr>
      </p:sp>
      <p:grpSp>
        <p:nvGrpSpPr>
          <p:cNvPr name="Group 19" id="19"/>
          <p:cNvGrpSpPr/>
          <p:nvPr/>
        </p:nvGrpSpPr>
        <p:grpSpPr>
          <a:xfrm rot="2252587">
            <a:off x="-1105257" y="-2239445"/>
            <a:ext cx="3086100" cy="7845843"/>
            <a:chOff x="0" y="0"/>
            <a:chExt cx="812800" cy="2066395"/>
          </a:xfrm>
        </p:grpSpPr>
        <p:sp>
          <p:nvSpPr>
            <p:cNvPr name="Freeform 20" id="20"/>
            <p:cNvSpPr/>
            <p:nvPr/>
          </p:nvSpPr>
          <p:spPr>
            <a:xfrm flipH="false" flipV="false" rot="0">
              <a:off x="0" y="0"/>
              <a:ext cx="812800" cy="2066395"/>
            </a:xfrm>
            <a:custGeom>
              <a:avLst/>
              <a:gdLst/>
              <a:ahLst/>
              <a:cxnLst/>
              <a:rect r="r" b="b" t="t" l="l"/>
              <a:pathLst>
                <a:path h="2066395" w="812800">
                  <a:moveTo>
                    <a:pt x="0" y="0"/>
                  </a:moveTo>
                  <a:lnTo>
                    <a:pt x="812800" y="0"/>
                  </a:lnTo>
                  <a:lnTo>
                    <a:pt x="812800" y="2066395"/>
                  </a:lnTo>
                  <a:lnTo>
                    <a:pt x="0" y="2066395"/>
                  </a:lnTo>
                  <a:close/>
                </a:path>
              </a:pathLst>
            </a:custGeom>
            <a:solidFill>
              <a:srgbClr val="FFBC00"/>
            </a:solidFill>
          </p:spPr>
        </p:sp>
        <p:sp>
          <p:nvSpPr>
            <p:cNvPr name="TextBox 21" id="21"/>
            <p:cNvSpPr txBox="true"/>
            <p:nvPr/>
          </p:nvSpPr>
          <p:spPr>
            <a:xfrm>
              <a:off x="0" y="-57150"/>
              <a:ext cx="812800" cy="212354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9144000" y="3984184"/>
            <a:ext cx="8785263" cy="2232907"/>
          </a:xfrm>
          <a:prstGeom prst="rect">
            <a:avLst/>
          </a:prstGeom>
        </p:spPr>
        <p:txBody>
          <a:bodyPr anchor="t" rtlCol="false" tIns="0" lIns="0" bIns="0" rIns="0">
            <a:spAutoFit/>
          </a:bodyPr>
          <a:lstStyle/>
          <a:p>
            <a:pPr algn="r">
              <a:lnSpc>
                <a:spcPts val="5962"/>
              </a:lnSpc>
            </a:pPr>
            <a:r>
              <a:rPr lang="en-US" sz="4258">
                <a:solidFill>
                  <a:srgbClr val="003D60"/>
                </a:solidFill>
                <a:latin typeface="League Spartan Bold"/>
              </a:rPr>
              <a:t>IMPACT OF COVID-19 ON ABC COMPANY’S PARCEL DELIVERY BUSINESS</a:t>
            </a:r>
          </a:p>
        </p:txBody>
      </p:sp>
      <p:sp>
        <p:nvSpPr>
          <p:cNvPr name="TextBox 23" id="23"/>
          <p:cNvSpPr txBox="true"/>
          <p:nvPr/>
        </p:nvSpPr>
        <p:spPr>
          <a:xfrm rot="0">
            <a:off x="10829645" y="8039736"/>
            <a:ext cx="6917685" cy="1218564"/>
          </a:xfrm>
          <a:prstGeom prst="rect">
            <a:avLst/>
          </a:prstGeom>
        </p:spPr>
        <p:txBody>
          <a:bodyPr anchor="t" rtlCol="false" tIns="0" lIns="0" bIns="0" rIns="0">
            <a:spAutoFit/>
          </a:bodyPr>
          <a:lstStyle/>
          <a:p>
            <a:pPr algn="r">
              <a:lnSpc>
                <a:spcPts val="4760"/>
              </a:lnSpc>
            </a:pPr>
            <a:r>
              <a:rPr lang="en-US" sz="3400">
                <a:solidFill>
                  <a:srgbClr val="000000"/>
                </a:solidFill>
                <a:latin typeface="Poppins Bold"/>
              </a:rPr>
              <a:t>Sub: Programming for Data Science</a:t>
            </a:r>
          </a:p>
        </p:txBody>
      </p:sp>
      <p:sp>
        <p:nvSpPr>
          <p:cNvPr name="TextBox 24" id="24"/>
          <p:cNvSpPr txBox="true"/>
          <p:nvPr/>
        </p:nvSpPr>
        <p:spPr>
          <a:xfrm rot="0">
            <a:off x="11337436" y="810364"/>
            <a:ext cx="4779566" cy="873112"/>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000000"/>
                </a:solidFill>
                <a:latin typeface="Calgary"/>
              </a:rPr>
              <a:t>Final Project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43300" y="1837090"/>
            <a:ext cx="11201400" cy="1550270"/>
            <a:chOff x="0" y="0"/>
            <a:chExt cx="2950163" cy="408301"/>
          </a:xfrm>
        </p:grpSpPr>
        <p:sp>
          <p:nvSpPr>
            <p:cNvPr name="Freeform 3" id="3"/>
            <p:cNvSpPr/>
            <p:nvPr/>
          </p:nvSpPr>
          <p:spPr>
            <a:xfrm flipH="false" flipV="false" rot="0">
              <a:off x="0" y="0"/>
              <a:ext cx="2950163" cy="408301"/>
            </a:xfrm>
            <a:custGeom>
              <a:avLst/>
              <a:gdLst/>
              <a:ahLst/>
              <a:cxnLst/>
              <a:rect r="r" b="b" t="t" l="l"/>
              <a:pathLst>
                <a:path h="408301" w="2950163">
                  <a:moveTo>
                    <a:pt x="63586" y="0"/>
                  </a:moveTo>
                  <a:lnTo>
                    <a:pt x="2886577" y="0"/>
                  </a:lnTo>
                  <a:cubicBezTo>
                    <a:pt x="2903441" y="0"/>
                    <a:pt x="2919614" y="6699"/>
                    <a:pt x="2931539" y="18624"/>
                  </a:cubicBezTo>
                  <a:cubicBezTo>
                    <a:pt x="2943464" y="30549"/>
                    <a:pt x="2950163" y="46722"/>
                    <a:pt x="2950163" y="63586"/>
                  </a:cubicBezTo>
                  <a:lnTo>
                    <a:pt x="2950163" y="344715"/>
                  </a:lnTo>
                  <a:cubicBezTo>
                    <a:pt x="2950163" y="361579"/>
                    <a:pt x="2943464" y="377753"/>
                    <a:pt x="2931539" y="389677"/>
                  </a:cubicBezTo>
                  <a:cubicBezTo>
                    <a:pt x="2919614" y="401602"/>
                    <a:pt x="2903441" y="408301"/>
                    <a:pt x="2886577" y="408301"/>
                  </a:cubicBezTo>
                  <a:lnTo>
                    <a:pt x="63586" y="408301"/>
                  </a:lnTo>
                  <a:cubicBezTo>
                    <a:pt x="46722" y="408301"/>
                    <a:pt x="30549" y="401602"/>
                    <a:pt x="18624" y="389677"/>
                  </a:cubicBezTo>
                  <a:cubicBezTo>
                    <a:pt x="6699" y="377753"/>
                    <a:pt x="0" y="361579"/>
                    <a:pt x="0" y="344715"/>
                  </a:cubicBezTo>
                  <a:lnTo>
                    <a:pt x="0" y="63586"/>
                  </a:lnTo>
                  <a:cubicBezTo>
                    <a:pt x="0" y="46722"/>
                    <a:pt x="6699" y="30549"/>
                    <a:pt x="18624" y="18624"/>
                  </a:cubicBezTo>
                  <a:cubicBezTo>
                    <a:pt x="30549" y="6699"/>
                    <a:pt x="46722" y="0"/>
                    <a:pt x="63586" y="0"/>
                  </a:cubicBezTo>
                  <a:close/>
                </a:path>
              </a:pathLst>
            </a:custGeom>
            <a:solidFill>
              <a:srgbClr val="FFBC00"/>
            </a:solidFill>
          </p:spPr>
        </p:sp>
        <p:sp>
          <p:nvSpPr>
            <p:cNvPr name="TextBox 4" id="4"/>
            <p:cNvSpPr txBox="true"/>
            <p:nvPr/>
          </p:nvSpPr>
          <p:spPr>
            <a:xfrm>
              <a:off x="0" y="-57150"/>
              <a:ext cx="2950163" cy="46545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686207" y="2259800"/>
            <a:ext cx="6915587" cy="695325"/>
          </a:xfrm>
          <a:prstGeom prst="rect">
            <a:avLst/>
          </a:prstGeom>
        </p:spPr>
        <p:txBody>
          <a:bodyPr anchor="t" rtlCol="false" tIns="0" lIns="0" bIns="0" rIns="0">
            <a:spAutoFit/>
          </a:bodyPr>
          <a:lstStyle/>
          <a:p>
            <a:pPr algn="ctr">
              <a:lnSpc>
                <a:spcPts val="5400"/>
              </a:lnSpc>
            </a:pPr>
            <a:r>
              <a:rPr lang="en-US" sz="4500">
                <a:solidFill>
                  <a:srgbClr val="000000"/>
                </a:solidFill>
                <a:latin typeface="League Spartan Bold"/>
              </a:rPr>
              <a:t>PROJECT MEMBERS</a:t>
            </a:r>
          </a:p>
        </p:txBody>
      </p:sp>
      <p:sp>
        <p:nvSpPr>
          <p:cNvPr name="TextBox 6" id="6"/>
          <p:cNvSpPr txBox="true"/>
          <p:nvPr/>
        </p:nvSpPr>
        <p:spPr>
          <a:xfrm rot="0">
            <a:off x="3137731" y="5167520"/>
            <a:ext cx="3627207" cy="625476"/>
          </a:xfrm>
          <a:prstGeom prst="rect">
            <a:avLst/>
          </a:prstGeom>
        </p:spPr>
        <p:txBody>
          <a:bodyPr anchor="t" rtlCol="false" tIns="0" lIns="0" bIns="0" rIns="0">
            <a:spAutoFit/>
          </a:bodyPr>
          <a:lstStyle/>
          <a:p>
            <a:pPr algn="r" marL="755641" indent="-377820" lvl="1">
              <a:lnSpc>
                <a:spcPts val="4899"/>
              </a:lnSpc>
              <a:buFont typeface="Arial"/>
              <a:buChar char="•"/>
            </a:pPr>
            <a:r>
              <a:rPr lang="en-US" sz="3499">
                <a:solidFill>
                  <a:srgbClr val="000000"/>
                </a:solidFill>
                <a:latin typeface="Poppins Bold"/>
              </a:rPr>
              <a:t>TIRTH PATEL</a:t>
            </a:r>
          </a:p>
        </p:txBody>
      </p:sp>
      <p:sp>
        <p:nvSpPr>
          <p:cNvPr name="TextBox 7" id="7"/>
          <p:cNvSpPr txBox="true"/>
          <p:nvPr/>
        </p:nvSpPr>
        <p:spPr>
          <a:xfrm rot="0">
            <a:off x="10363809" y="5167520"/>
            <a:ext cx="5373449" cy="625476"/>
          </a:xfrm>
          <a:prstGeom prst="rect">
            <a:avLst/>
          </a:prstGeom>
        </p:spPr>
        <p:txBody>
          <a:bodyPr anchor="t" rtlCol="false" tIns="0" lIns="0" bIns="0" rIns="0">
            <a:spAutoFit/>
          </a:bodyPr>
          <a:lstStyle/>
          <a:p>
            <a:pPr marL="755641" indent="-377820" lvl="1">
              <a:lnSpc>
                <a:spcPts val="4899"/>
              </a:lnSpc>
              <a:buFont typeface="Arial"/>
              <a:buChar char="•"/>
            </a:pPr>
            <a:r>
              <a:rPr lang="en-US" sz="3499">
                <a:solidFill>
                  <a:srgbClr val="000000"/>
                </a:solidFill>
                <a:latin typeface="Poppins Bold"/>
              </a:rPr>
              <a:t>  PRIYANK PATEL</a:t>
            </a:r>
          </a:p>
        </p:txBody>
      </p:sp>
      <p:sp>
        <p:nvSpPr>
          <p:cNvPr name="TextBox 8" id="8"/>
          <p:cNvSpPr txBox="true"/>
          <p:nvPr/>
        </p:nvSpPr>
        <p:spPr>
          <a:xfrm rot="0">
            <a:off x="10363809" y="6524272"/>
            <a:ext cx="5866815" cy="625476"/>
          </a:xfrm>
          <a:prstGeom prst="rect">
            <a:avLst/>
          </a:prstGeom>
        </p:spPr>
        <p:txBody>
          <a:bodyPr anchor="t" rtlCol="false" tIns="0" lIns="0" bIns="0" rIns="0">
            <a:spAutoFit/>
          </a:bodyPr>
          <a:lstStyle/>
          <a:p>
            <a:pPr algn="r" marL="755641" indent="-377820" lvl="1">
              <a:lnSpc>
                <a:spcPts val="4899"/>
              </a:lnSpc>
              <a:buFont typeface="Arial"/>
              <a:buChar char="•"/>
            </a:pPr>
            <a:r>
              <a:rPr lang="en-US" sz="3499">
                <a:solidFill>
                  <a:srgbClr val="000000"/>
                </a:solidFill>
                <a:latin typeface="Poppins Bold"/>
              </a:rPr>
              <a:t>NACHIKET PRAJAPATI</a:t>
            </a:r>
          </a:p>
        </p:txBody>
      </p:sp>
      <p:sp>
        <p:nvSpPr>
          <p:cNvPr name="TextBox 9" id="9"/>
          <p:cNvSpPr txBox="true"/>
          <p:nvPr/>
        </p:nvSpPr>
        <p:spPr>
          <a:xfrm rot="0">
            <a:off x="3137731" y="6524272"/>
            <a:ext cx="4202681" cy="625476"/>
          </a:xfrm>
          <a:prstGeom prst="rect">
            <a:avLst/>
          </a:prstGeom>
        </p:spPr>
        <p:txBody>
          <a:bodyPr anchor="t" rtlCol="false" tIns="0" lIns="0" bIns="0" rIns="0">
            <a:spAutoFit/>
          </a:bodyPr>
          <a:lstStyle/>
          <a:p>
            <a:pPr marL="755641" indent="-377820" lvl="1">
              <a:lnSpc>
                <a:spcPts val="4899"/>
              </a:lnSpc>
              <a:buFont typeface="Arial"/>
              <a:buChar char="•"/>
            </a:pPr>
            <a:r>
              <a:rPr lang="en-US" sz="3499">
                <a:solidFill>
                  <a:srgbClr val="000000"/>
                </a:solidFill>
                <a:latin typeface="Poppins Bold"/>
              </a:rPr>
              <a:t>  NEEL PATEL</a:t>
            </a:r>
          </a:p>
        </p:txBody>
      </p:sp>
      <p:sp>
        <p:nvSpPr>
          <p:cNvPr name="Freeform 10" id="10"/>
          <p:cNvSpPr/>
          <p:nvPr/>
        </p:nvSpPr>
        <p:spPr>
          <a:xfrm flipH="false" flipV="false" rot="0">
            <a:off x="-1254131" y="-690757"/>
            <a:ext cx="3840627" cy="5012238"/>
          </a:xfrm>
          <a:custGeom>
            <a:avLst/>
            <a:gdLst/>
            <a:ahLst/>
            <a:cxnLst/>
            <a:rect r="r" b="b" t="t" l="l"/>
            <a:pathLst>
              <a:path h="5012238" w="3840627">
                <a:moveTo>
                  <a:pt x="0" y="0"/>
                </a:moveTo>
                <a:lnTo>
                  <a:pt x="3840627" y="0"/>
                </a:lnTo>
                <a:lnTo>
                  <a:pt x="3840627" y="5012238"/>
                </a:lnTo>
                <a:lnTo>
                  <a:pt x="0" y="5012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true" flipV="false" rot="0">
            <a:off x="15701504" y="-690757"/>
            <a:ext cx="3840627" cy="5012238"/>
          </a:xfrm>
          <a:custGeom>
            <a:avLst/>
            <a:gdLst/>
            <a:ahLst/>
            <a:cxnLst/>
            <a:rect r="r" b="b" t="t" l="l"/>
            <a:pathLst>
              <a:path h="5012238" w="3840627">
                <a:moveTo>
                  <a:pt x="3840627" y="0"/>
                </a:moveTo>
                <a:lnTo>
                  <a:pt x="0" y="0"/>
                </a:lnTo>
                <a:lnTo>
                  <a:pt x="0" y="5012238"/>
                </a:lnTo>
                <a:lnTo>
                  <a:pt x="3840627" y="5012238"/>
                </a:lnTo>
                <a:lnTo>
                  <a:pt x="38406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99604" y="9833549"/>
            <a:ext cx="19491312" cy="944884"/>
            <a:chOff x="0" y="0"/>
            <a:chExt cx="5133514" cy="248858"/>
          </a:xfrm>
        </p:grpSpPr>
        <p:sp>
          <p:nvSpPr>
            <p:cNvPr name="Freeform 13" id="13"/>
            <p:cNvSpPr/>
            <p:nvPr/>
          </p:nvSpPr>
          <p:spPr>
            <a:xfrm flipH="false" flipV="false" rot="0">
              <a:off x="0" y="0"/>
              <a:ext cx="5133514" cy="248858"/>
            </a:xfrm>
            <a:custGeom>
              <a:avLst/>
              <a:gdLst/>
              <a:ahLst/>
              <a:cxnLst/>
              <a:rect r="r" b="b" t="t" l="l"/>
              <a:pathLst>
                <a:path h="248858" w="5133514">
                  <a:moveTo>
                    <a:pt x="0" y="0"/>
                  </a:moveTo>
                  <a:lnTo>
                    <a:pt x="5133514" y="0"/>
                  </a:lnTo>
                  <a:lnTo>
                    <a:pt x="5133514" y="248858"/>
                  </a:lnTo>
                  <a:lnTo>
                    <a:pt x="0" y="248858"/>
                  </a:lnTo>
                  <a:close/>
                </a:path>
              </a:pathLst>
            </a:custGeom>
            <a:solidFill>
              <a:srgbClr val="FFBC00"/>
            </a:solidFill>
          </p:spPr>
        </p:sp>
        <p:sp>
          <p:nvSpPr>
            <p:cNvPr name="TextBox 14" id="14"/>
            <p:cNvSpPr txBox="true"/>
            <p:nvPr/>
          </p:nvSpPr>
          <p:spPr>
            <a:xfrm>
              <a:off x="0" y="-57150"/>
              <a:ext cx="5133514" cy="30600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2039584" y="-544841"/>
            <a:ext cx="6933865" cy="10831841"/>
            <a:chOff x="0" y="0"/>
            <a:chExt cx="9245153" cy="14442454"/>
          </a:xfrm>
        </p:grpSpPr>
        <p:pic>
          <p:nvPicPr>
            <p:cNvPr name="Picture 4" id="4"/>
            <p:cNvPicPr>
              <a:picLocks noChangeAspect="true"/>
            </p:cNvPicPr>
            <p:nvPr/>
          </p:nvPicPr>
          <p:blipFill>
            <a:blip r:embed="rId3"/>
            <a:srcRect l="28035" t="0" r="28035" b="0"/>
            <a:stretch>
              <a:fillRect/>
            </a:stretch>
          </p:blipFill>
          <p:spPr>
            <a:xfrm flipH="false" flipV="false">
              <a:off x="0" y="0"/>
              <a:ext cx="9245153" cy="14442454"/>
            </a:xfrm>
            <a:prstGeom prst="rect">
              <a:avLst/>
            </a:prstGeom>
          </p:spPr>
        </p:pic>
      </p:grpSp>
      <p:grpSp>
        <p:nvGrpSpPr>
          <p:cNvPr name="Group 5" id="5"/>
          <p:cNvGrpSpPr/>
          <p:nvPr/>
        </p:nvGrpSpPr>
        <p:grpSpPr>
          <a:xfrm rot="10799999">
            <a:off x="9144000" y="6390939"/>
            <a:ext cx="5443005" cy="4762630"/>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3D60"/>
            </a:solidFill>
          </p:spPr>
        </p:sp>
        <p:sp>
          <p:nvSpPr>
            <p:cNvPr name="TextBox 7" id="7"/>
            <p:cNvSpPr txBox="true"/>
            <p:nvPr/>
          </p:nvSpPr>
          <p:spPr>
            <a:xfrm>
              <a:off x="127000" y="-6350"/>
              <a:ext cx="558800" cy="38735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3609890">
            <a:off x="8226948" y="8161451"/>
            <a:ext cx="7216534" cy="342785"/>
          </a:xfrm>
          <a:custGeom>
            <a:avLst/>
            <a:gdLst/>
            <a:ahLst/>
            <a:cxnLst/>
            <a:rect r="r" b="b" t="t" l="l"/>
            <a:pathLst>
              <a:path h="342785" w="7216534">
                <a:moveTo>
                  <a:pt x="0" y="0"/>
                </a:moveTo>
                <a:lnTo>
                  <a:pt x="7216534" y="0"/>
                </a:lnTo>
                <a:lnTo>
                  <a:pt x="7216534" y="342786"/>
                </a:lnTo>
                <a:lnTo>
                  <a:pt x="0" y="342786"/>
                </a:lnTo>
                <a:lnTo>
                  <a:pt x="0" y="0"/>
                </a:lnTo>
                <a:close/>
              </a:path>
            </a:pathLst>
          </a:custGeom>
          <a:blipFill>
            <a:blip r:embed="rId4">
              <a:alphaModFix amt="55000"/>
            </a:blip>
            <a:stretch>
              <a:fillRect l="0" t="0" r="0" b="0"/>
            </a:stretch>
          </a:blipFill>
        </p:spPr>
      </p:sp>
      <p:sp>
        <p:nvSpPr>
          <p:cNvPr name="Freeform 9" id="9"/>
          <p:cNvSpPr/>
          <p:nvPr/>
        </p:nvSpPr>
        <p:spPr>
          <a:xfrm flipH="false" flipV="false" rot="-4357799">
            <a:off x="9498029" y="2033600"/>
            <a:ext cx="7216534" cy="342785"/>
          </a:xfrm>
          <a:custGeom>
            <a:avLst/>
            <a:gdLst/>
            <a:ahLst/>
            <a:cxnLst/>
            <a:rect r="r" b="b" t="t" l="l"/>
            <a:pathLst>
              <a:path h="342785" w="7216534">
                <a:moveTo>
                  <a:pt x="0" y="0"/>
                </a:moveTo>
                <a:lnTo>
                  <a:pt x="7216534" y="0"/>
                </a:lnTo>
                <a:lnTo>
                  <a:pt x="7216534" y="342785"/>
                </a:lnTo>
                <a:lnTo>
                  <a:pt x="0" y="342785"/>
                </a:lnTo>
                <a:lnTo>
                  <a:pt x="0" y="0"/>
                </a:lnTo>
                <a:close/>
              </a:path>
            </a:pathLst>
          </a:custGeom>
          <a:blipFill>
            <a:blip r:embed="rId4">
              <a:alphaModFix amt="55000"/>
            </a:blip>
            <a:stretch>
              <a:fillRect l="0" t="0" r="0" b="0"/>
            </a:stretch>
          </a:blipFill>
        </p:spPr>
      </p:sp>
      <p:grpSp>
        <p:nvGrpSpPr>
          <p:cNvPr name="Group 10" id="10"/>
          <p:cNvGrpSpPr/>
          <p:nvPr/>
        </p:nvGrpSpPr>
        <p:grpSpPr>
          <a:xfrm rot="-1772257">
            <a:off x="11897977" y="4458033"/>
            <a:ext cx="1688777" cy="7462842"/>
            <a:chOff x="0" y="0"/>
            <a:chExt cx="444781" cy="1965522"/>
          </a:xfrm>
        </p:grpSpPr>
        <p:sp>
          <p:nvSpPr>
            <p:cNvPr name="Freeform 11" id="11"/>
            <p:cNvSpPr/>
            <p:nvPr/>
          </p:nvSpPr>
          <p:spPr>
            <a:xfrm flipH="false" flipV="false" rot="0">
              <a:off x="0" y="0"/>
              <a:ext cx="444781" cy="1965522"/>
            </a:xfrm>
            <a:custGeom>
              <a:avLst/>
              <a:gdLst/>
              <a:ahLst/>
              <a:cxnLst/>
              <a:rect r="r" b="b" t="t" l="l"/>
              <a:pathLst>
                <a:path h="1965522" w="444781">
                  <a:moveTo>
                    <a:pt x="0" y="0"/>
                  </a:moveTo>
                  <a:lnTo>
                    <a:pt x="444781" y="0"/>
                  </a:lnTo>
                  <a:lnTo>
                    <a:pt x="444781" y="1965522"/>
                  </a:lnTo>
                  <a:lnTo>
                    <a:pt x="0" y="1965522"/>
                  </a:lnTo>
                  <a:close/>
                </a:path>
              </a:pathLst>
            </a:custGeom>
            <a:solidFill>
              <a:srgbClr val="FFBC00"/>
            </a:solidFill>
          </p:spPr>
        </p:sp>
        <p:sp>
          <p:nvSpPr>
            <p:cNvPr name="TextBox 12" id="12"/>
            <p:cNvSpPr txBox="true"/>
            <p:nvPr/>
          </p:nvSpPr>
          <p:spPr>
            <a:xfrm>
              <a:off x="0" y="-57150"/>
              <a:ext cx="444781" cy="202267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76241" y="907192"/>
            <a:ext cx="9588280" cy="1186881"/>
            <a:chOff x="0" y="0"/>
            <a:chExt cx="2525308" cy="312594"/>
          </a:xfrm>
        </p:grpSpPr>
        <p:sp>
          <p:nvSpPr>
            <p:cNvPr name="Freeform 14" id="14"/>
            <p:cNvSpPr/>
            <p:nvPr/>
          </p:nvSpPr>
          <p:spPr>
            <a:xfrm flipH="false" flipV="false" rot="0">
              <a:off x="0" y="0"/>
              <a:ext cx="2525308" cy="312594"/>
            </a:xfrm>
            <a:custGeom>
              <a:avLst/>
              <a:gdLst/>
              <a:ahLst/>
              <a:cxnLst/>
              <a:rect r="r" b="b" t="t" l="l"/>
              <a:pathLst>
                <a:path h="312594" w="2525308">
                  <a:moveTo>
                    <a:pt x="74284" y="0"/>
                  </a:moveTo>
                  <a:lnTo>
                    <a:pt x="2451024" y="0"/>
                  </a:lnTo>
                  <a:cubicBezTo>
                    <a:pt x="2470726" y="0"/>
                    <a:pt x="2489620" y="7826"/>
                    <a:pt x="2503551" y="21757"/>
                  </a:cubicBezTo>
                  <a:cubicBezTo>
                    <a:pt x="2517482" y="35688"/>
                    <a:pt x="2525308" y="54583"/>
                    <a:pt x="2525308" y="74284"/>
                  </a:cubicBezTo>
                  <a:lnTo>
                    <a:pt x="2525308" y="238310"/>
                  </a:lnTo>
                  <a:cubicBezTo>
                    <a:pt x="2525308" y="258011"/>
                    <a:pt x="2517482" y="276906"/>
                    <a:pt x="2503551" y="290837"/>
                  </a:cubicBezTo>
                  <a:cubicBezTo>
                    <a:pt x="2489620" y="304768"/>
                    <a:pt x="2470726" y="312594"/>
                    <a:pt x="2451024" y="312594"/>
                  </a:cubicBezTo>
                  <a:lnTo>
                    <a:pt x="74284" y="312594"/>
                  </a:lnTo>
                  <a:cubicBezTo>
                    <a:pt x="33258" y="312594"/>
                    <a:pt x="0" y="279336"/>
                    <a:pt x="0" y="238310"/>
                  </a:cubicBezTo>
                  <a:lnTo>
                    <a:pt x="0" y="74284"/>
                  </a:lnTo>
                  <a:cubicBezTo>
                    <a:pt x="0" y="54583"/>
                    <a:pt x="7826" y="35688"/>
                    <a:pt x="21757" y="21757"/>
                  </a:cubicBezTo>
                  <a:cubicBezTo>
                    <a:pt x="35688" y="7826"/>
                    <a:pt x="54583" y="0"/>
                    <a:pt x="74284" y="0"/>
                  </a:cubicBezTo>
                  <a:close/>
                </a:path>
              </a:pathLst>
            </a:custGeom>
            <a:solidFill>
              <a:srgbClr val="FFBC00"/>
            </a:solidFill>
          </p:spPr>
        </p:sp>
        <p:sp>
          <p:nvSpPr>
            <p:cNvPr name="TextBox 15" id="15"/>
            <p:cNvSpPr txBox="true"/>
            <p:nvPr/>
          </p:nvSpPr>
          <p:spPr>
            <a:xfrm>
              <a:off x="0" y="-57150"/>
              <a:ext cx="2525308" cy="369744"/>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997894">
            <a:off x="11091510" y="-963439"/>
            <a:ext cx="1896148" cy="6729346"/>
            <a:chOff x="0" y="0"/>
            <a:chExt cx="499397" cy="1772338"/>
          </a:xfrm>
        </p:grpSpPr>
        <p:sp>
          <p:nvSpPr>
            <p:cNvPr name="Freeform 17" id="17"/>
            <p:cNvSpPr/>
            <p:nvPr/>
          </p:nvSpPr>
          <p:spPr>
            <a:xfrm flipH="false" flipV="false" rot="0">
              <a:off x="0" y="0"/>
              <a:ext cx="499397" cy="1772338"/>
            </a:xfrm>
            <a:custGeom>
              <a:avLst/>
              <a:gdLst/>
              <a:ahLst/>
              <a:cxnLst/>
              <a:rect r="r" b="b" t="t" l="l"/>
              <a:pathLst>
                <a:path h="1772338" w="499397">
                  <a:moveTo>
                    <a:pt x="0" y="0"/>
                  </a:moveTo>
                  <a:lnTo>
                    <a:pt x="499397" y="0"/>
                  </a:lnTo>
                  <a:lnTo>
                    <a:pt x="499397" y="1772338"/>
                  </a:lnTo>
                  <a:lnTo>
                    <a:pt x="0" y="1772338"/>
                  </a:lnTo>
                  <a:close/>
                </a:path>
              </a:pathLst>
            </a:custGeom>
            <a:solidFill>
              <a:srgbClr val="FFBC00"/>
            </a:solidFill>
          </p:spPr>
        </p:sp>
        <p:sp>
          <p:nvSpPr>
            <p:cNvPr name="TextBox 18" id="18"/>
            <p:cNvSpPr txBox="true"/>
            <p:nvPr/>
          </p:nvSpPr>
          <p:spPr>
            <a:xfrm>
              <a:off x="0" y="-57150"/>
              <a:ext cx="499397" cy="1829488"/>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028700" y="1072008"/>
            <a:ext cx="5600084" cy="771525"/>
          </a:xfrm>
          <a:prstGeom prst="rect">
            <a:avLst/>
          </a:prstGeom>
        </p:spPr>
        <p:txBody>
          <a:bodyPr anchor="t" rtlCol="false" tIns="0" lIns="0" bIns="0" rIns="0">
            <a:spAutoFit/>
          </a:bodyPr>
          <a:lstStyle/>
          <a:p>
            <a:pPr>
              <a:lnSpc>
                <a:spcPts val="6299"/>
              </a:lnSpc>
            </a:pPr>
            <a:r>
              <a:rPr lang="en-US" sz="4500">
                <a:solidFill>
                  <a:srgbClr val="000000"/>
                </a:solidFill>
                <a:latin typeface="League Spartan Bold"/>
              </a:rPr>
              <a:t>INTRODUCTION</a:t>
            </a:r>
          </a:p>
        </p:txBody>
      </p:sp>
      <p:sp>
        <p:nvSpPr>
          <p:cNvPr name="TextBox 20" id="20"/>
          <p:cNvSpPr txBox="true"/>
          <p:nvPr/>
        </p:nvSpPr>
        <p:spPr>
          <a:xfrm rot="0">
            <a:off x="457200" y="2519299"/>
            <a:ext cx="9710949" cy="5169768"/>
          </a:xfrm>
          <a:prstGeom prst="rect">
            <a:avLst/>
          </a:prstGeom>
        </p:spPr>
        <p:txBody>
          <a:bodyPr anchor="t" rtlCol="false" tIns="0" lIns="0" bIns="0" rIns="0">
            <a:spAutoFit/>
          </a:bodyPr>
          <a:lstStyle/>
          <a:p>
            <a:pPr algn="just">
              <a:lnSpc>
                <a:spcPts val="3407"/>
              </a:lnSpc>
            </a:pPr>
            <a:r>
              <a:rPr lang="en-US" sz="2451" spc="-44">
                <a:solidFill>
                  <a:srgbClr val="000000"/>
                </a:solidFill>
                <a:latin typeface="Poppins"/>
              </a:rPr>
              <a:t>The COVID-19 pandemic has affected businesses in Canada differently. Some have thrived due to increased online shopping, while others have struggled. ABC Company, operating in parcel delivery, serves clients from various sectors, each facing unique challenges during the pandemic. </a:t>
            </a:r>
          </a:p>
          <a:p>
            <a:pPr algn="just">
              <a:lnSpc>
                <a:spcPts val="3431"/>
              </a:lnSpc>
            </a:pPr>
          </a:p>
          <a:p>
            <a:pPr algn="r">
              <a:lnSpc>
                <a:spcPts val="3431"/>
              </a:lnSpc>
            </a:pPr>
          </a:p>
          <a:p>
            <a:pPr algn="just">
              <a:lnSpc>
                <a:spcPts val="3431"/>
              </a:lnSpc>
            </a:pPr>
          </a:p>
          <a:p>
            <a:pPr algn="just">
              <a:lnSpc>
                <a:spcPts val="3431"/>
              </a:lnSpc>
            </a:pPr>
          </a:p>
          <a:p>
            <a:pPr algn="just">
              <a:lnSpc>
                <a:spcPts val="3431"/>
              </a:lnSpc>
            </a:pPr>
          </a:p>
          <a:p>
            <a:pPr algn="just">
              <a:lnSpc>
                <a:spcPts val="3431"/>
              </a:lnSpc>
            </a:pPr>
          </a:p>
          <a:p>
            <a:pPr algn="just">
              <a:lnSpc>
                <a:spcPts val="3431"/>
              </a:lnSpc>
              <a:spcBef>
                <a:spcPct val="0"/>
              </a:spcBef>
            </a:pPr>
          </a:p>
        </p:txBody>
      </p:sp>
      <p:sp>
        <p:nvSpPr>
          <p:cNvPr name="TextBox 21" id="21"/>
          <p:cNvSpPr txBox="true"/>
          <p:nvPr/>
        </p:nvSpPr>
        <p:spPr>
          <a:xfrm rot="0">
            <a:off x="457200" y="5543849"/>
            <a:ext cx="9385572" cy="1299845"/>
          </a:xfrm>
          <a:prstGeom prst="rect">
            <a:avLst/>
          </a:prstGeom>
        </p:spPr>
        <p:txBody>
          <a:bodyPr anchor="t" rtlCol="false" tIns="0" lIns="0" bIns="0" rIns="0">
            <a:spAutoFit/>
          </a:bodyPr>
          <a:lstStyle/>
          <a:p>
            <a:pPr>
              <a:lnSpc>
                <a:spcPts val="3430"/>
              </a:lnSpc>
              <a:spcBef>
                <a:spcPct val="0"/>
              </a:spcBef>
            </a:pPr>
            <a:r>
              <a:rPr lang="en-US" sz="2450" spc="-44">
                <a:solidFill>
                  <a:srgbClr val="000000"/>
                </a:solidFill>
                <a:latin typeface="Poppins"/>
              </a:rPr>
              <a:t>In this presentation, we'll explore how COVID-19 has impacted ABC Company's parcel delivery business, helping us understand the changes and make informed decisions.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7609" y="7743815"/>
            <a:ext cx="15533182" cy="1514485"/>
          </a:xfrm>
          <a:custGeom>
            <a:avLst/>
            <a:gdLst/>
            <a:ahLst/>
            <a:cxnLst/>
            <a:rect r="r" b="b" t="t" l="l"/>
            <a:pathLst>
              <a:path h="1514485" w="15533182">
                <a:moveTo>
                  <a:pt x="0" y="0"/>
                </a:moveTo>
                <a:lnTo>
                  <a:pt x="15533182" y="0"/>
                </a:lnTo>
                <a:lnTo>
                  <a:pt x="15533182" y="1514485"/>
                </a:lnTo>
                <a:lnTo>
                  <a:pt x="0" y="1514485"/>
                </a:lnTo>
                <a:lnTo>
                  <a:pt x="0" y="0"/>
                </a:lnTo>
                <a:close/>
              </a:path>
            </a:pathLst>
          </a:custGeom>
          <a:blipFill>
            <a:blip r:embed="rId2"/>
            <a:stretch>
              <a:fillRect l="0" t="0" r="0" b="0"/>
            </a:stretch>
          </a:blipFill>
        </p:spPr>
      </p:sp>
      <p:sp>
        <p:nvSpPr>
          <p:cNvPr name="Freeform 3" id="3"/>
          <p:cNvSpPr/>
          <p:nvPr/>
        </p:nvSpPr>
        <p:spPr>
          <a:xfrm flipH="false" flipV="false" rot="0">
            <a:off x="5608726" y="2676524"/>
            <a:ext cx="7070549" cy="689378"/>
          </a:xfrm>
          <a:custGeom>
            <a:avLst/>
            <a:gdLst/>
            <a:ahLst/>
            <a:cxnLst/>
            <a:rect r="r" b="b" t="t" l="l"/>
            <a:pathLst>
              <a:path h="689378" w="7070549">
                <a:moveTo>
                  <a:pt x="0" y="0"/>
                </a:moveTo>
                <a:lnTo>
                  <a:pt x="7070548" y="0"/>
                </a:lnTo>
                <a:lnTo>
                  <a:pt x="7070548" y="689378"/>
                </a:lnTo>
                <a:lnTo>
                  <a:pt x="0" y="689378"/>
                </a:lnTo>
                <a:lnTo>
                  <a:pt x="0" y="0"/>
                </a:lnTo>
                <a:close/>
              </a:path>
            </a:pathLst>
          </a:custGeom>
          <a:blipFill>
            <a:blip r:embed="rId2"/>
            <a:stretch>
              <a:fillRect l="0" t="0" r="0" b="0"/>
            </a:stretch>
          </a:blipFill>
        </p:spPr>
      </p:sp>
      <p:grpSp>
        <p:nvGrpSpPr>
          <p:cNvPr name="Group 4" id="4"/>
          <p:cNvGrpSpPr/>
          <p:nvPr/>
        </p:nvGrpSpPr>
        <p:grpSpPr>
          <a:xfrm rot="0">
            <a:off x="1186778" y="4267883"/>
            <a:ext cx="15794845" cy="3896923"/>
            <a:chOff x="0" y="0"/>
            <a:chExt cx="4159959" cy="1026350"/>
          </a:xfrm>
        </p:grpSpPr>
        <p:sp>
          <p:nvSpPr>
            <p:cNvPr name="Freeform 5" id="5"/>
            <p:cNvSpPr/>
            <p:nvPr/>
          </p:nvSpPr>
          <p:spPr>
            <a:xfrm flipH="false" flipV="false" rot="0">
              <a:off x="0" y="0"/>
              <a:ext cx="4159959" cy="1026350"/>
            </a:xfrm>
            <a:custGeom>
              <a:avLst/>
              <a:gdLst/>
              <a:ahLst/>
              <a:cxnLst/>
              <a:rect r="r" b="b" t="t" l="l"/>
              <a:pathLst>
                <a:path h="1026350" w="4159959">
                  <a:moveTo>
                    <a:pt x="12254" y="0"/>
                  </a:moveTo>
                  <a:lnTo>
                    <a:pt x="4147705" y="0"/>
                  </a:lnTo>
                  <a:cubicBezTo>
                    <a:pt x="4154473" y="0"/>
                    <a:pt x="4159959" y="5486"/>
                    <a:pt x="4159959" y="12254"/>
                  </a:cubicBezTo>
                  <a:lnTo>
                    <a:pt x="4159959" y="1014096"/>
                  </a:lnTo>
                  <a:cubicBezTo>
                    <a:pt x="4159959" y="1020864"/>
                    <a:pt x="4154473" y="1026350"/>
                    <a:pt x="4147705" y="1026350"/>
                  </a:cubicBezTo>
                  <a:lnTo>
                    <a:pt x="12254" y="1026350"/>
                  </a:lnTo>
                  <a:cubicBezTo>
                    <a:pt x="5486" y="1026350"/>
                    <a:pt x="0" y="1020864"/>
                    <a:pt x="0" y="1014096"/>
                  </a:cubicBezTo>
                  <a:lnTo>
                    <a:pt x="0" y="12254"/>
                  </a:lnTo>
                  <a:cubicBezTo>
                    <a:pt x="0" y="5486"/>
                    <a:pt x="5486" y="0"/>
                    <a:pt x="12254" y="0"/>
                  </a:cubicBezTo>
                  <a:close/>
                </a:path>
              </a:pathLst>
            </a:custGeom>
            <a:solidFill>
              <a:srgbClr val="FFBC00"/>
            </a:solidFill>
          </p:spPr>
        </p:sp>
        <p:sp>
          <p:nvSpPr>
            <p:cNvPr name="TextBox 6" id="6"/>
            <p:cNvSpPr txBox="true"/>
            <p:nvPr/>
          </p:nvSpPr>
          <p:spPr>
            <a:xfrm>
              <a:off x="0" y="-57150"/>
              <a:ext cx="4159959" cy="1083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402986" y="917715"/>
            <a:ext cx="13899078" cy="1795294"/>
            <a:chOff x="0" y="0"/>
            <a:chExt cx="3660663" cy="472835"/>
          </a:xfrm>
        </p:grpSpPr>
        <p:sp>
          <p:nvSpPr>
            <p:cNvPr name="Freeform 8" id="8"/>
            <p:cNvSpPr/>
            <p:nvPr/>
          </p:nvSpPr>
          <p:spPr>
            <a:xfrm flipH="false" flipV="false" rot="0">
              <a:off x="0" y="0"/>
              <a:ext cx="3660663" cy="472835"/>
            </a:xfrm>
            <a:custGeom>
              <a:avLst/>
              <a:gdLst/>
              <a:ahLst/>
              <a:cxnLst/>
              <a:rect r="r" b="b" t="t" l="l"/>
              <a:pathLst>
                <a:path h="472835" w="3660663">
                  <a:moveTo>
                    <a:pt x="50688" y="0"/>
                  </a:moveTo>
                  <a:lnTo>
                    <a:pt x="3609975" y="0"/>
                  </a:lnTo>
                  <a:cubicBezTo>
                    <a:pt x="3623418" y="0"/>
                    <a:pt x="3636311" y="5340"/>
                    <a:pt x="3645817" y="14846"/>
                  </a:cubicBezTo>
                  <a:cubicBezTo>
                    <a:pt x="3655322" y="24352"/>
                    <a:pt x="3660663" y="37245"/>
                    <a:pt x="3660663" y="50688"/>
                  </a:cubicBezTo>
                  <a:lnTo>
                    <a:pt x="3660663" y="422147"/>
                  </a:lnTo>
                  <a:cubicBezTo>
                    <a:pt x="3660663" y="435590"/>
                    <a:pt x="3655322" y="448483"/>
                    <a:pt x="3645817" y="457989"/>
                  </a:cubicBezTo>
                  <a:cubicBezTo>
                    <a:pt x="3636311" y="467494"/>
                    <a:pt x="3623418" y="472835"/>
                    <a:pt x="3609975" y="472835"/>
                  </a:cubicBezTo>
                  <a:lnTo>
                    <a:pt x="50688" y="472835"/>
                  </a:lnTo>
                  <a:cubicBezTo>
                    <a:pt x="37245" y="472835"/>
                    <a:pt x="24352" y="467494"/>
                    <a:pt x="14846" y="457989"/>
                  </a:cubicBezTo>
                  <a:cubicBezTo>
                    <a:pt x="5340" y="448483"/>
                    <a:pt x="0" y="435590"/>
                    <a:pt x="0" y="422147"/>
                  </a:cubicBezTo>
                  <a:lnTo>
                    <a:pt x="0" y="50688"/>
                  </a:lnTo>
                  <a:cubicBezTo>
                    <a:pt x="0" y="37245"/>
                    <a:pt x="5340" y="24352"/>
                    <a:pt x="14846" y="14846"/>
                  </a:cubicBezTo>
                  <a:cubicBezTo>
                    <a:pt x="24352" y="5340"/>
                    <a:pt x="37245" y="0"/>
                    <a:pt x="50688" y="0"/>
                  </a:cubicBezTo>
                  <a:close/>
                </a:path>
              </a:pathLst>
            </a:custGeom>
            <a:solidFill>
              <a:srgbClr val="FFBC00"/>
            </a:solidFill>
          </p:spPr>
        </p:sp>
        <p:sp>
          <p:nvSpPr>
            <p:cNvPr name="TextBox 9" id="9"/>
            <p:cNvSpPr txBox="true"/>
            <p:nvPr/>
          </p:nvSpPr>
          <p:spPr>
            <a:xfrm>
              <a:off x="0" y="-57150"/>
              <a:ext cx="3660663" cy="52998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254131" y="-690757"/>
            <a:ext cx="3840627" cy="5012238"/>
          </a:xfrm>
          <a:custGeom>
            <a:avLst/>
            <a:gdLst/>
            <a:ahLst/>
            <a:cxnLst/>
            <a:rect r="r" b="b" t="t" l="l"/>
            <a:pathLst>
              <a:path h="5012238" w="3840627">
                <a:moveTo>
                  <a:pt x="0" y="0"/>
                </a:moveTo>
                <a:lnTo>
                  <a:pt x="3840627" y="0"/>
                </a:lnTo>
                <a:lnTo>
                  <a:pt x="3840627" y="5012238"/>
                </a:lnTo>
                <a:lnTo>
                  <a:pt x="0" y="5012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false" rot="0">
            <a:off x="15701504" y="-690757"/>
            <a:ext cx="3840627" cy="5012238"/>
          </a:xfrm>
          <a:custGeom>
            <a:avLst/>
            <a:gdLst/>
            <a:ahLst/>
            <a:cxnLst/>
            <a:rect r="r" b="b" t="t" l="l"/>
            <a:pathLst>
              <a:path h="5012238" w="3840627">
                <a:moveTo>
                  <a:pt x="3840627" y="0"/>
                </a:moveTo>
                <a:lnTo>
                  <a:pt x="0" y="0"/>
                </a:lnTo>
                <a:lnTo>
                  <a:pt x="0" y="5012238"/>
                </a:lnTo>
                <a:lnTo>
                  <a:pt x="3840627" y="5012238"/>
                </a:lnTo>
                <a:lnTo>
                  <a:pt x="384062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4897264" y="1332487"/>
            <a:ext cx="8910523" cy="1688726"/>
          </a:xfrm>
          <a:prstGeom prst="rect">
            <a:avLst/>
          </a:prstGeom>
        </p:spPr>
        <p:txBody>
          <a:bodyPr anchor="t" rtlCol="false" tIns="0" lIns="0" bIns="0" rIns="0">
            <a:spAutoFit/>
          </a:bodyPr>
          <a:lstStyle/>
          <a:p>
            <a:pPr algn="ctr">
              <a:lnSpc>
                <a:spcPts val="4570"/>
              </a:lnSpc>
            </a:pPr>
            <a:r>
              <a:rPr lang="en-US" sz="3264">
                <a:solidFill>
                  <a:srgbClr val="000000"/>
                </a:solidFill>
                <a:latin typeface="League Spartan Bold"/>
              </a:rPr>
              <a:t>ANALYSIS OF MAIN BUSINESS QUESTIONS:</a:t>
            </a:r>
          </a:p>
          <a:p>
            <a:pPr algn="ctr">
              <a:lnSpc>
                <a:spcPts val="4570"/>
              </a:lnSpc>
            </a:pPr>
          </a:p>
        </p:txBody>
      </p:sp>
      <p:sp>
        <p:nvSpPr>
          <p:cNvPr name="TextBox 13" id="13"/>
          <p:cNvSpPr txBox="true"/>
          <p:nvPr/>
        </p:nvSpPr>
        <p:spPr>
          <a:xfrm rot="0">
            <a:off x="2448375" y="5200496"/>
            <a:ext cx="13391249" cy="2009097"/>
          </a:xfrm>
          <a:prstGeom prst="rect">
            <a:avLst/>
          </a:prstGeom>
        </p:spPr>
        <p:txBody>
          <a:bodyPr anchor="t" rtlCol="false" tIns="0" lIns="0" bIns="0" rIns="0">
            <a:spAutoFit/>
          </a:bodyPr>
          <a:lstStyle/>
          <a:p>
            <a:pPr algn="ctr">
              <a:lnSpc>
                <a:spcPts val="5330"/>
              </a:lnSpc>
            </a:pPr>
            <a:r>
              <a:rPr lang="en-US" sz="3807">
                <a:solidFill>
                  <a:srgbClr val="000000"/>
                </a:solidFill>
                <a:latin typeface="Canva Sans Bold"/>
              </a:rPr>
              <a:t>How did the COVID-19 pandemic impact ABC Company’s parcel business?</a:t>
            </a:r>
          </a:p>
          <a:p>
            <a:pPr algn="ctr">
              <a:lnSpc>
                <a:spcPts val="533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6207" y="0"/>
            <a:ext cx="10350207" cy="1715424"/>
            <a:chOff x="0" y="0"/>
            <a:chExt cx="2725980" cy="451799"/>
          </a:xfrm>
        </p:grpSpPr>
        <p:sp>
          <p:nvSpPr>
            <p:cNvPr name="Freeform 3" id="3"/>
            <p:cNvSpPr/>
            <p:nvPr/>
          </p:nvSpPr>
          <p:spPr>
            <a:xfrm flipH="false" flipV="false" rot="0">
              <a:off x="0" y="0"/>
              <a:ext cx="2725980" cy="451799"/>
            </a:xfrm>
            <a:custGeom>
              <a:avLst/>
              <a:gdLst/>
              <a:ahLst/>
              <a:cxnLst/>
              <a:rect r="r" b="b" t="t" l="l"/>
              <a:pathLst>
                <a:path h="451799" w="2725980">
                  <a:moveTo>
                    <a:pt x="68816" y="0"/>
                  </a:moveTo>
                  <a:lnTo>
                    <a:pt x="2657165" y="0"/>
                  </a:lnTo>
                  <a:cubicBezTo>
                    <a:pt x="2675416" y="0"/>
                    <a:pt x="2692919" y="7250"/>
                    <a:pt x="2705825" y="20156"/>
                  </a:cubicBezTo>
                  <a:cubicBezTo>
                    <a:pt x="2718730" y="33061"/>
                    <a:pt x="2725980" y="50565"/>
                    <a:pt x="2725980" y="68816"/>
                  </a:cubicBezTo>
                  <a:lnTo>
                    <a:pt x="2725980" y="382983"/>
                  </a:lnTo>
                  <a:cubicBezTo>
                    <a:pt x="2725980" y="401234"/>
                    <a:pt x="2718730" y="418738"/>
                    <a:pt x="2705825" y="431643"/>
                  </a:cubicBezTo>
                  <a:cubicBezTo>
                    <a:pt x="2692919" y="444549"/>
                    <a:pt x="2675416" y="451799"/>
                    <a:pt x="2657165" y="451799"/>
                  </a:cubicBezTo>
                  <a:lnTo>
                    <a:pt x="68816" y="451799"/>
                  </a:lnTo>
                  <a:cubicBezTo>
                    <a:pt x="50565" y="451799"/>
                    <a:pt x="33061" y="444549"/>
                    <a:pt x="20156" y="431643"/>
                  </a:cubicBezTo>
                  <a:cubicBezTo>
                    <a:pt x="7250" y="418738"/>
                    <a:pt x="0" y="401234"/>
                    <a:pt x="0" y="382983"/>
                  </a:cubicBezTo>
                  <a:lnTo>
                    <a:pt x="0" y="68816"/>
                  </a:lnTo>
                  <a:cubicBezTo>
                    <a:pt x="0" y="50565"/>
                    <a:pt x="7250" y="33061"/>
                    <a:pt x="20156" y="20156"/>
                  </a:cubicBezTo>
                  <a:cubicBezTo>
                    <a:pt x="33061" y="7250"/>
                    <a:pt x="50565" y="0"/>
                    <a:pt x="68816" y="0"/>
                  </a:cubicBezTo>
                  <a:close/>
                </a:path>
              </a:pathLst>
            </a:custGeom>
            <a:solidFill>
              <a:srgbClr val="FFBC00"/>
            </a:solidFill>
          </p:spPr>
        </p:sp>
        <p:sp>
          <p:nvSpPr>
            <p:cNvPr name="TextBox 4" id="4"/>
            <p:cNvSpPr txBox="true"/>
            <p:nvPr/>
          </p:nvSpPr>
          <p:spPr>
            <a:xfrm>
              <a:off x="0" y="-57150"/>
              <a:ext cx="2725980" cy="50894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988112" y="1715424"/>
            <a:ext cx="12311775" cy="6263886"/>
          </a:xfrm>
          <a:custGeom>
            <a:avLst/>
            <a:gdLst/>
            <a:ahLst/>
            <a:cxnLst/>
            <a:rect r="r" b="b" t="t" l="l"/>
            <a:pathLst>
              <a:path h="6263886" w="12311775">
                <a:moveTo>
                  <a:pt x="0" y="0"/>
                </a:moveTo>
                <a:lnTo>
                  <a:pt x="12311776" y="0"/>
                </a:lnTo>
                <a:lnTo>
                  <a:pt x="12311776" y="6263886"/>
                </a:lnTo>
                <a:lnTo>
                  <a:pt x="0" y="6263886"/>
                </a:lnTo>
                <a:lnTo>
                  <a:pt x="0" y="0"/>
                </a:lnTo>
                <a:close/>
              </a:path>
            </a:pathLst>
          </a:custGeom>
          <a:blipFill>
            <a:blip r:embed="rId2"/>
            <a:stretch>
              <a:fillRect l="-16233" t="-19178" r="-3928" b="-17645"/>
            </a:stretch>
          </a:blipFill>
        </p:spPr>
      </p:sp>
      <p:sp>
        <p:nvSpPr>
          <p:cNvPr name="TextBox 6" id="6"/>
          <p:cNvSpPr txBox="true"/>
          <p:nvPr/>
        </p:nvSpPr>
        <p:spPr>
          <a:xfrm rot="0">
            <a:off x="437909" y="276687"/>
            <a:ext cx="8706091" cy="1171575"/>
          </a:xfrm>
          <a:prstGeom prst="rect">
            <a:avLst/>
          </a:prstGeom>
        </p:spPr>
        <p:txBody>
          <a:bodyPr anchor="t" rtlCol="false" tIns="0" lIns="0" bIns="0" rIns="0">
            <a:spAutoFit/>
          </a:bodyPr>
          <a:lstStyle/>
          <a:p>
            <a:pPr>
              <a:lnSpc>
                <a:spcPts val="4680"/>
              </a:lnSpc>
            </a:pPr>
            <a:r>
              <a:rPr lang="en-US" sz="3900">
                <a:solidFill>
                  <a:srgbClr val="000000"/>
                </a:solidFill>
                <a:latin typeface="League Spartan Bold"/>
              </a:rPr>
              <a:t>IMPACT OF THE SHIPMENTS VOLUME: </a:t>
            </a:r>
          </a:p>
        </p:txBody>
      </p:sp>
      <p:sp>
        <p:nvSpPr>
          <p:cNvPr name="TextBox 7" id="7"/>
          <p:cNvSpPr txBox="true"/>
          <p:nvPr/>
        </p:nvSpPr>
        <p:spPr>
          <a:xfrm rot="0">
            <a:off x="1133346" y="7441264"/>
            <a:ext cx="16021308" cy="2634181"/>
          </a:xfrm>
          <a:prstGeom prst="rect">
            <a:avLst/>
          </a:prstGeom>
        </p:spPr>
        <p:txBody>
          <a:bodyPr anchor="t" rtlCol="false" tIns="0" lIns="0" bIns="0" rIns="0">
            <a:spAutoFit/>
          </a:bodyPr>
          <a:lstStyle/>
          <a:p>
            <a:pPr algn="just">
              <a:lnSpc>
                <a:spcPts val="3444"/>
              </a:lnSpc>
            </a:pPr>
            <a:r>
              <a:rPr lang="en-US" sz="2460">
                <a:solidFill>
                  <a:srgbClr val="000000"/>
                </a:solidFill>
                <a:latin typeface="Poppins"/>
              </a:rPr>
              <a:t>In 2020, there was a noticeable change in the pattern of parcel shipments, with a substantial increase in shipment volumes during certain periods of the year. This surge in parcel shipments aligns closely with the timing of lockdowns and restrictions imposed due to the pandemic, indicating a surge in demand for parcel delivery services as consumers turned to online shopping and remote work arrangements.</a:t>
            </a:r>
          </a:p>
          <a:p>
            <a:pPr algn="just">
              <a:lnSpc>
                <a:spcPts val="344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8613" y="-151173"/>
            <a:ext cx="13984438" cy="1626229"/>
            <a:chOff x="0" y="0"/>
            <a:chExt cx="3683144" cy="428307"/>
          </a:xfrm>
        </p:grpSpPr>
        <p:sp>
          <p:nvSpPr>
            <p:cNvPr name="Freeform 3" id="3"/>
            <p:cNvSpPr/>
            <p:nvPr/>
          </p:nvSpPr>
          <p:spPr>
            <a:xfrm flipH="false" flipV="false" rot="0">
              <a:off x="0" y="0"/>
              <a:ext cx="3683144" cy="428307"/>
            </a:xfrm>
            <a:custGeom>
              <a:avLst/>
              <a:gdLst/>
              <a:ahLst/>
              <a:cxnLst/>
              <a:rect r="r" b="b" t="t" l="l"/>
              <a:pathLst>
                <a:path h="428307" w="3683144">
                  <a:moveTo>
                    <a:pt x="50932" y="0"/>
                  </a:moveTo>
                  <a:lnTo>
                    <a:pt x="3632212" y="0"/>
                  </a:lnTo>
                  <a:cubicBezTo>
                    <a:pt x="3645720" y="0"/>
                    <a:pt x="3658675" y="5366"/>
                    <a:pt x="3668226" y="14918"/>
                  </a:cubicBezTo>
                  <a:cubicBezTo>
                    <a:pt x="3677778" y="24469"/>
                    <a:pt x="3683144" y="37424"/>
                    <a:pt x="3683144" y="50932"/>
                  </a:cubicBezTo>
                  <a:lnTo>
                    <a:pt x="3683144" y="377375"/>
                  </a:lnTo>
                  <a:cubicBezTo>
                    <a:pt x="3683144" y="390883"/>
                    <a:pt x="3677778" y="403838"/>
                    <a:pt x="3668226" y="413390"/>
                  </a:cubicBezTo>
                  <a:cubicBezTo>
                    <a:pt x="3658675" y="422941"/>
                    <a:pt x="3645720" y="428307"/>
                    <a:pt x="3632212" y="428307"/>
                  </a:cubicBezTo>
                  <a:lnTo>
                    <a:pt x="50932" y="428307"/>
                  </a:lnTo>
                  <a:cubicBezTo>
                    <a:pt x="37424" y="428307"/>
                    <a:pt x="24469" y="422941"/>
                    <a:pt x="14918" y="413390"/>
                  </a:cubicBezTo>
                  <a:cubicBezTo>
                    <a:pt x="5366" y="403838"/>
                    <a:pt x="0" y="390883"/>
                    <a:pt x="0" y="377375"/>
                  </a:cubicBezTo>
                  <a:lnTo>
                    <a:pt x="0" y="50932"/>
                  </a:lnTo>
                  <a:cubicBezTo>
                    <a:pt x="0" y="37424"/>
                    <a:pt x="5366" y="24469"/>
                    <a:pt x="14918" y="14918"/>
                  </a:cubicBezTo>
                  <a:cubicBezTo>
                    <a:pt x="24469" y="5366"/>
                    <a:pt x="37424" y="0"/>
                    <a:pt x="50932" y="0"/>
                  </a:cubicBezTo>
                  <a:close/>
                </a:path>
              </a:pathLst>
            </a:custGeom>
            <a:solidFill>
              <a:srgbClr val="FFBC00"/>
            </a:solidFill>
          </p:spPr>
        </p:sp>
        <p:sp>
          <p:nvSpPr>
            <p:cNvPr name="TextBox 4" id="4"/>
            <p:cNvSpPr txBox="true"/>
            <p:nvPr/>
          </p:nvSpPr>
          <p:spPr>
            <a:xfrm>
              <a:off x="0" y="-57150"/>
              <a:ext cx="3683144" cy="48545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74937" y="1815362"/>
            <a:ext cx="10642758" cy="7761280"/>
          </a:xfrm>
          <a:custGeom>
            <a:avLst/>
            <a:gdLst/>
            <a:ahLst/>
            <a:cxnLst/>
            <a:rect r="r" b="b" t="t" l="l"/>
            <a:pathLst>
              <a:path h="7761280" w="10642758">
                <a:moveTo>
                  <a:pt x="0" y="0"/>
                </a:moveTo>
                <a:lnTo>
                  <a:pt x="10642757" y="0"/>
                </a:lnTo>
                <a:lnTo>
                  <a:pt x="10642757" y="7761281"/>
                </a:lnTo>
                <a:lnTo>
                  <a:pt x="0" y="7761281"/>
                </a:lnTo>
                <a:lnTo>
                  <a:pt x="0" y="0"/>
                </a:lnTo>
                <a:close/>
              </a:path>
            </a:pathLst>
          </a:custGeom>
          <a:blipFill>
            <a:blip r:embed="rId2"/>
            <a:stretch>
              <a:fillRect l="0" t="0" r="-56" b="0"/>
            </a:stretch>
          </a:blipFill>
        </p:spPr>
      </p:sp>
      <p:sp>
        <p:nvSpPr>
          <p:cNvPr name="TextBox 6" id="6"/>
          <p:cNvSpPr txBox="true"/>
          <p:nvPr/>
        </p:nvSpPr>
        <p:spPr>
          <a:xfrm rot="0">
            <a:off x="-1408554" y="495300"/>
            <a:ext cx="14909843" cy="533400"/>
          </a:xfrm>
          <a:prstGeom prst="rect">
            <a:avLst/>
          </a:prstGeom>
        </p:spPr>
        <p:txBody>
          <a:bodyPr anchor="t" rtlCol="false" tIns="0" lIns="0" bIns="0" rIns="0">
            <a:spAutoFit/>
          </a:bodyPr>
          <a:lstStyle/>
          <a:p>
            <a:pPr algn="ctr">
              <a:lnSpc>
                <a:spcPts val="4210"/>
              </a:lnSpc>
            </a:pPr>
            <a:r>
              <a:rPr lang="en-US" sz="3508">
                <a:solidFill>
                  <a:srgbClr val="000000"/>
                </a:solidFill>
                <a:latin typeface="League Spartan Bold"/>
              </a:rPr>
              <a:t>IMPACT OF COVID-19 ON PEAK SEASON IN 2020</a:t>
            </a:r>
          </a:p>
        </p:txBody>
      </p:sp>
      <p:sp>
        <p:nvSpPr>
          <p:cNvPr name="TextBox 7" id="7"/>
          <p:cNvSpPr txBox="true"/>
          <p:nvPr/>
        </p:nvSpPr>
        <p:spPr>
          <a:xfrm rot="0">
            <a:off x="10762090" y="2118004"/>
            <a:ext cx="6960073" cy="7140296"/>
          </a:xfrm>
          <a:prstGeom prst="rect">
            <a:avLst/>
          </a:prstGeom>
        </p:spPr>
        <p:txBody>
          <a:bodyPr anchor="t" rtlCol="false" tIns="0" lIns="0" bIns="0" rIns="0">
            <a:spAutoFit/>
          </a:bodyPr>
          <a:lstStyle/>
          <a:p>
            <a:pPr marL="529435" indent="-264718" lvl="1">
              <a:lnSpc>
                <a:spcPts val="4070"/>
              </a:lnSpc>
              <a:buFont typeface="Arial"/>
              <a:buChar char="•"/>
            </a:pPr>
            <a:r>
              <a:rPr lang="en-US" sz="2452">
                <a:solidFill>
                  <a:srgbClr val="000000"/>
                </a:solidFill>
                <a:latin typeface="Canva Sans"/>
              </a:rPr>
              <a:t>we've extracted data for the peak season, defined as Week 45 of 2020 to Week 2 of 2021.</a:t>
            </a:r>
          </a:p>
          <a:p>
            <a:pPr marL="529435" indent="-264718" lvl="1">
              <a:lnSpc>
                <a:spcPts val="4070"/>
              </a:lnSpc>
              <a:buFont typeface="Arial"/>
              <a:buChar char="•"/>
            </a:pPr>
            <a:r>
              <a:rPr lang="en-US" sz="2452">
                <a:solidFill>
                  <a:srgbClr val="000000"/>
                </a:solidFill>
                <a:latin typeface="Canva Sans"/>
              </a:rPr>
              <a:t>The total parcel volume during this peak season was calculated. Additionally, we compared this volume to the same period in 2019 to gauge the impact.</a:t>
            </a:r>
          </a:p>
          <a:p>
            <a:pPr marL="529435" indent="-264718" lvl="1">
              <a:lnSpc>
                <a:spcPts val="4070"/>
              </a:lnSpc>
              <a:buFont typeface="Arial"/>
              <a:buChar char="•"/>
            </a:pPr>
            <a:r>
              <a:rPr lang="en-US" sz="2452">
                <a:solidFill>
                  <a:srgbClr val="000000"/>
                </a:solidFill>
                <a:latin typeface="Canva Sans"/>
              </a:rPr>
              <a:t>The results are in. The total parcel volume during the COVID-19 peak season was significantly changed.</a:t>
            </a:r>
          </a:p>
          <a:p>
            <a:pPr marL="529435" indent="-264718" lvl="1">
              <a:lnSpc>
                <a:spcPts val="4070"/>
              </a:lnSpc>
              <a:buFont typeface="Arial"/>
              <a:buChar char="•"/>
            </a:pPr>
            <a:r>
              <a:rPr lang="en-US" sz="2452">
                <a:solidFill>
                  <a:srgbClr val="000000"/>
                </a:solidFill>
                <a:latin typeface="Canva Sans"/>
              </a:rPr>
              <a:t>This insight sheds light on how COVID-19 affected our operations during the busiest time of the year.</a:t>
            </a:r>
          </a:p>
          <a:p>
            <a:pPr algn="ctr" marL="0" indent="0" lvl="0">
              <a:lnSpc>
                <a:spcPts val="407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748613" y="-151173"/>
            <a:ext cx="13984438" cy="1726206"/>
            <a:chOff x="0" y="0"/>
            <a:chExt cx="3683144" cy="454639"/>
          </a:xfrm>
        </p:grpSpPr>
        <p:sp>
          <p:nvSpPr>
            <p:cNvPr name="Freeform 4" id="4"/>
            <p:cNvSpPr/>
            <p:nvPr/>
          </p:nvSpPr>
          <p:spPr>
            <a:xfrm flipH="false" flipV="false" rot="0">
              <a:off x="0" y="0"/>
              <a:ext cx="3683144" cy="454639"/>
            </a:xfrm>
            <a:custGeom>
              <a:avLst/>
              <a:gdLst/>
              <a:ahLst/>
              <a:cxnLst/>
              <a:rect r="r" b="b" t="t" l="l"/>
              <a:pathLst>
                <a:path h="454639" w="3683144">
                  <a:moveTo>
                    <a:pt x="50932" y="0"/>
                  </a:moveTo>
                  <a:lnTo>
                    <a:pt x="3632212" y="0"/>
                  </a:lnTo>
                  <a:cubicBezTo>
                    <a:pt x="3645720" y="0"/>
                    <a:pt x="3658675" y="5366"/>
                    <a:pt x="3668226" y="14918"/>
                  </a:cubicBezTo>
                  <a:cubicBezTo>
                    <a:pt x="3677778" y="24469"/>
                    <a:pt x="3683144" y="37424"/>
                    <a:pt x="3683144" y="50932"/>
                  </a:cubicBezTo>
                  <a:lnTo>
                    <a:pt x="3683144" y="403706"/>
                  </a:lnTo>
                  <a:cubicBezTo>
                    <a:pt x="3683144" y="431836"/>
                    <a:pt x="3660341" y="454639"/>
                    <a:pt x="3632212" y="454639"/>
                  </a:cubicBezTo>
                  <a:lnTo>
                    <a:pt x="50932" y="454639"/>
                  </a:lnTo>
                  <a:cubicBezTo>
                    <a:pt x="37424" y="454639"/>
                    <a:pt x="24469" y="449273"/>
                    <a:pt x="14918" y="439721"/>
                  </a:cubicBezTo>
                  <a:cubicBezTo>
                    <a:pt x="5366" y="430169"/>
                    <a:pt x="0" y="417215"/>
                    <a:pt x="0" y="403706"/>
                  </a:cubicBezTo>
                  <a:lnTo>
                    <a:pt x="0" y="50932"/>
                  </a:lnTo>
                  <a:cubicBezTo>
                    <a:pt x="0" y="37424"/>
                    <a:pt x="5366" y="24469"/>
                    <a:pt x="14918" y="14918"/>
                  </a:cubicBezTo>
                  <a:cubicBezTo>
                    <a:pt x="24469" y="5366"/>
                    <a:pt x="37424" y="0"/>
                    <a:pt x="50932" y="0"/>
                  </a:cubicBezTo>
                  <a:close/>
                </a:path>
              </a:pathLst>
            </a:custGeom>
            <a:solidFill>
              <a:srgbClr val="FFBC00"/>
            </a:solidFill>
          </p:spPr>
        </p:sp>
        <p:sp>
          <p:nvSpPr>
            <p:cNvPr name="TextBox 5" id="5"/>
            <p:cNvSpPr txBox="true"/>
            <p:nvPr/>
          </p:nvSpPr>
          <p:spPr>
            <a:xfrm>
              <a:off x="0" y="-57150"/>
              <a:ext cx="3683144" cy="51178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552126" y="2196893"/>
            <a:ext cx="11367398" cy="7061407"/>
          </a:xfrm>
          <a:custGeom>
            <a:avLst/>
            <a:gdLst/>
            <a:ahLst/>
            <a:cxnLst/>
            <a:rect r="r" b="b" t="t" l="l"/>
            <a:pathLst>
              <a:path h="7061407" w="11367398">
                <a:moveTo>
                  <a:pt x="0" y="0"/>
                </a:moveTo>
                <a:lnTo>
                  <a:pt x="11367398" y="0"/>
                </a:lnTo>
                <a:lnTo>
                  <a:pt x="11367398" y="7061407"/>
                </a:lnTo>
                <a:lnTo>
                  <a:pt x="0" y="7061407"/>
                </a:lnTo>
                <a:lnTo>
                  <a:pt x="0" y="0"/>
                </a:lnTo>
                <a:close/>
              </a:path>
            </a:pathLst>
          </a:custGeom>
          <a:blipFill>
            <a:blip r:embed="rId3"/>
            <a:stretch>
              <a:fillRect l="0" t="0" r="0" b="0"/>
            </a:stretch>
          </a:blipFill>
        </p:spPr>
      </p:sp>
      <p:sp>
        <p:nvSpPr>
          <p:cNvPr name="TextBox 7" id="7"/>
          <p:cNvSpPr txBox="true"/>
          <p:nvPr/>
        </p:nvSpPr>
        <p:spPr>
          <a:xfrm rot="0">
            <a:off x="366040" y="329189"/>
            <a:ext cx="10964806" cy="775007"/>
          </a:xfrm>
          <a:prstGeom prst="rect">
            <a:avLst/>
          </a:prstGeom>
        </p:spPr>
        <p:txBody>
          <a:bodyPr anchor="t" rtlCol="false" tIns="0" lIns="0" bIns="0" rIns="0">
            <a:spAutoFit/>
          </a:bodyPr>
          <a:lstStyle/>
          <a:p>
            <a:pPr algn="ctr">
              <a:lnSpc>
                <a:spcPts val="3096"/>
              </a:lnSpc>
            </a:pPr>
            <a:r>
              <a:rPr lang="en-US" sz="2580">
                <a:solidFill>
                  <a:srgbClr val="000000"/>
                </a:solidFill>
                <a:latin typeface="League Spartan Bold"/>
              </a:rPr>
              <a:t>OVERALL IMPACT OF COVID-19 ON VOLUME BY CUSTOMER GROUP BETWEEN 2019 AND 2020.</a:t>
            </a:r>
          </a:p>
        </p:txBody>
      </p:sp>
      <p:sp>
        <p:nvSpPr>
          <p:cNvPr name="TextBox 8" id="8"/>
          <p:cNvSpPr txBox="true"/>
          <p:nvPr/>
        </p:nvSpPr>
        <p:spPr>
          <a:xfrm rot="0">
            <a:off x="366040" y="2670101"/>
            <a:ext cx="5943631" cy="6038791"/>
          </a:xfrm>
          <a:prstGeom prst="rect">
            <a:avLst/>
          </a:prstGeom>
        </p:spPr>
        <p:txBody>
          <a:bodyPr anchor="t" rtlCol="false" tIns="0" lIns="0" bIns="0" rIns="0">
            <a:spAutoFit/>
          </a:bodyPr>
          <a:lstStyle/>
          <a:p>
            <a:pPr algn="just" marL="452117" indent="-226059" lvl="1">
              <a:lnSpc>
                <a:spcPts val="3350"/>
              </a:lnSpc>
              <a:buFont typeface="Arial"/>
              <a:buChar char="•"/>
            </a:pPr>
            <a:r>
              <a:rPr lang="en-US" sz="2094" spc="-85">
                <a:solidFill>
                  <a:srgbClr val="000000"/>
                </a:solidFill>
                <a:latin typeface="Canva Sans"/>
              </a:rPr>
              <a:t>We've meticulously analyzed data spanning the pre-COVID period of 2019 and the COVID observation period of 2020.</a:t>
            </a:r>
          </a:p>
          <a:p>
            <a:pPr algn="just">
              <a:lnSpc>
                <a:spcPts val="3476"/>
              </a:lnSpc>
            </a:pPr>
          </a:p>
          <a:p>
            <a:pPr algn="just" marL="452117" indent="-226059" lvl="1">
              <a:lnSpc>
                <a:spcPts val="3476"/>
              </a:lnSpc>
              <a:buFont typeface="Arial"/>
              <a:buChar char="•"/>
            </a:pPr>
            <a:r>
              <a:rPr lang="en-US" sz="2094">
                <a:solidFill>
                  <a:srgbClr val="000000"/>
                </a:solidFill>
                <a:latin typeface="Canva Sans"/>
              </a:rPr>
              <a:t>We've calculated the total parcel volumes for each customer group in both periods, allowing us to discern changes over time.  </a:t>
            </a:r>
          </a:p>
          <a:p>
            <a:pPr algn="just">
              <a:lnSpc>
                <a:spcPts val="3476"/>
              </a:lnSpc>
            </a:pPr>
          </a:p>
          <a:p>
            <a:pPr algn="just" marL="452117" indent="-226059" lvl="1">
              <a:lnSpc>
                <a:spcPts val="3476"/>
              </a:lnSpc>
              <a:buFont typeface="Arial"/>
              <a:buChar char="•"/>
            </a:pPr>
            <a:r>
              <a:rPr lang="en-US" sz="2094">
                <a:solidFill>
                  <a:srgbClr val="000000"/>
                </a:solidFill>
                <a:latin typeface="Canva Sans"/>
              </a:rPr>
              <a:t>As you can see, the bar chart illustrates the change in parcel volumes by customer group from the pre-COVID to the COVID observation period.</a:t>
            </a:r>
          </a:p>
          <a:p>
            <a:pPr>
              <a:lnSpc>
                <a:spcPts val="3476"/>
              </a:lnSpc>
            </a:pPr>
          </a:p>
          <a:p>
            <a:pPr algn="ctr" marL="0" indent="0" lvl="0">
              <a:lnSpc>
                <a:spcPts val="347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1663362">
            <a:off x="11890216" y="327296"/>
            <a:ext cx="9582641" cy="14171389"/>
            <a:chOff x="0" y="0"/>
            <a:chExt cx="2523823" cy="3732382"/>
          </a:xfrm>
        </p:grpSpPr>
        <p:sp>
          <p:nvSpPr>
            <p:cNvPr name="Freeform 4" id="4"/>
            <p:cNvSpPr/>
            <p:nvPr/>
          </p:nvSpPr>
          <p:spPr>
            <a:xfrm flipH="false" flipV="false" rot="0">
              <a:off x="0" y="0"/>
              <a:ext cx="2523823" cy="3732382"/>
            </a:xfrm>
            <a:custGeom>
              <a:avLst/>
              <a:gdLst/>
              <a:ahLst/>
              <a:cxnLst/>
              <a:rect r="r" b="b" t="t" l="l"/>
              <a:pathLst>
                <a:path h="3732382" w="2523823">
                  <a:moveTo>
                    <a:pt x="0" y="0"/>
                  </a:moveTo>
                  <a:lnTo>
                    <a:pt x="2523823" y="0"/>
                  </a:lnTo>
                  <a:lnTo>
                    <a:pt x="2523823" y="3732382"/>
                  </a:lnTo>
                  <a:lnTo>
                    <a:pt x="0" y="3732382"/>
                  </a:lnTo>
                  <a:close/>
                </a:path>
              </a:pathLst>
            </a:custGeom>
            <a:solidFill>
              <a:srgbClr val="003D60"/>
            </a:solidFill>
          </p:spPr>
        </p:sp>
        <p:sp>
          <p:nvSpPr>
            <p:cNvPr name="TextBox 5" id="5"/>
            <p:cNvSpPr txBox="true"/>
            <p:nvPr/>
          </p:nvSpPr>
          <p:spPr>
            <a:xfrm>
              <a:off x="0" y="-57150"/>
              <a:ext cx="2523823" cy="378953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761515">
            <a:off x="12350631" y="-3047439"/>
            <a:ext cx="8661811" cy="14062736"/>
            <a:chOff x="0" y="0"/>
            <a:chExt cx="2281300" cy="3703766"/>
          </a:xfrm>
        </p:grpSpPr>
        <p:sp>
          <p:nvSpPr>
            <p:cNvPr name="Freeform 7" id="7"/>
            <p:cNvSpPr/>
            <p:nvPr/>
          </p:nvSpPr>
          <p:spPr>
            <a:xfrm flipH="false" flipV="false" rot="0">
              <a:off x="0" y="0"/>
              <a:ext cx="2281300" cy="3703766"/>
            </a:xfrm>
            <a:custGeom>
              <a:avLst/>
              <a:gdLst/>
              <a:ahLst/>
              <a:cxnLst/>
              <a:rect r="r" b="b" t="t" l="l"/>
              <a:pathLst>
                <a:path h="3703766" w="2281300">
                  <a:moveTo>
                    <a:pt x="0" y="0"/>
                  </a:moveTo>
                  <a:lnTo>
                    <a:pt x="2281300" y="0"/>
                  </a:lnTo>
                  <a:lnTo>
                    <a:pt x="2281300" y="3703766"/>
                  </a:lnTo>
                  <a:lnTo>
                    <a:pt x="0" y="3703766"/>
                  </a:lnTo>
                  <a:close/>
                </a:path>
              </a:pathLst>
            </a:custGeom>
            <a:solidFill>
              <a:srgbClr val="FFBC00"/>
            </a:solidFill>
          </p:spPr>
        </p:sp>
        <p:sp>
          <p:nvSpPr>
            <p:cNvPr name="TextBox 8" id="8"/>
            <p:cNvSpPr txBox="true"/>
            <p:nvPr/>
          </p:nvSpPr>
          <p:spPr>
            <a:xfrm>
              <a:off x="0" y="-57150"/>
              <a:ext cx="2281300" cy="376091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057400" y="1244811"/>
            <a:ext cx="11201400" cy="1550270"/>
            <a:chOff x="0" y="0"/>
            <a:chExt cx="2950163" cy="408301"/>
          </a:xfrm>
        </p:grpSpPr>
        <p:sp>
          <p:nvSpPr>
            <p:cNvPr name="Freeform 10" id="10"/>
            <p:cNvSpPr/>
            <p:nvPr/>
          </p:nvSpPr>
          <p:spPr>
            <a:xfrm flipH="false" flipV="false" rot="0">
              <a:off x="0" y="0"/>
              <a:ext cx="2950163" cy="408301"/>
            </a:xfrm>
            <a:custGeom>
              <a:avLst/>
              <a:gdLst/>
              <a:ahLst/>
              <a:cxnLst/>
              <a:rect r="r" b="b" t="t" l="l"/>
              <a:pathLst>
                <a:path h="408301" w="2950163">
                  <a:moveTo>
                    <a:pt x="63586" y="0"/>
                  </a:moveTo>
                  <a:lnTo>
                    <a:pt x="2886577" y="0"/>
                  </a:lnTo>
                  <a:cubicBezTo>
                    <a:pt x="2903441" y="0"/>
                    <a:pt x="2919614" y="6699"/>
                    <a:pt x="2931539" y="18624"/>
                  </a:cubicBezTo>
                  <a:cubicBezTo>
                    <a:pt x="2943464" y="30549"/>
                    <a:pt x="2950163" y="46722"/>
                    <a:pt x="2950163" y="63586"/>
                  </a:cubicBezTo>
                  <a:lnTo>
                    <a:pt x="2950163" y="344715"/>
                  </a:lnTo>
                  <a:cubicBezTo>
                    <a:pt x="2950163" y="361579"/>
                    <a:pt x="2943464" y="377753"/>
                    <a:pt x="2931539" y="389677"/>
                  </a:cubicBezTo>
                  <a:cubicBezTo>
                    <a:pt x="2919614" y="401602"/>
                    <a:pt x="2903441" y="408301"/>
                    <a:pt x="2886577" y="408301"/>
                  </a:cubicBezTo>
                  <a:lnTo>
                    <a:pt x="63586" y="408301"/>
                  </a:lnTo>
                  <a:cubicBezTo>
                    <a:pt x="46722" y="408301"/>
                    <a:pt x="30549" y="401602"/>
                    <a:pt x="18624" y="389677"/>
                  </a:cubicBezTo>
                  <a:cubicBezTo>
                    <a:pt x="6699" y="377753"/>
                    <a:pt x="0" y="361579"/>
                    <a:pt x="0" y="344715"/>
                  </a:cubicBezTo>
                  <a:lnTo>
                    <a:pt x="0" y="63586"/>
                  </a:lnTo>
                  <a:cubicBezTo>
                    <a:pt x="0" y="46722"/>
                    <a:pt x="6699" y="30549"/>
                    <a:pt x="18624" y="18624"/>
                  </a:cubicBezTo>
                  <a:cubicBezTo>
                    <a:pt x="30549" y="6699"/>
                    <a:pt x="46722" y="0"/>
                    <a:pt x="63586" y="0"/>
                  </a:cubicBezTo>
                  <a:close/>
                </a:path>
              </a:pathLst>
            </a:custGeom>
            <a:solidFill>
              <a:srgbClr val="FFBC00"/>
            </a:solidFill>
          </p:spPr>
        </p:sp>
        <p:sp>
          <p:nvSpPr>
            <p:cNvPr name="TextBox 11" id="11"/>
            <p:cNvSpPr txBox="true"/>
            <p:nvPr/>
          </p:nvSpPr>
          <p:spPr>
            <a:xfrm>
              <a:off x="0" y="-57150"/>
              <a:ext cx="2950163" cy="46545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1667565"/>
            <a:ext cx="7123860" cy="695325"/>
          </a:xfrm>
          <a:prstGeom prst="rect">
            <a:avLst/>
          </a:prstGeom>
        </p:spPr>
        <p:txBody>
          <a:bodyPr anchor="t" rtlCol="false" tIns="0" lIns="0" bIns="0" rIns="0">
            <a:spAutoFit/>
          </a:bodyPr>
          <a:lstStyle/>
          <a:p>
            <a:pPr>
              <a:lnSpc>
                <a:spcPts val="5400"/>
              </a:lnSpc>
            </a:pPr>
            <a:r>
              <a:rPr lang="en-US" sz="4500">
                <a:solidFill>
                  <a:srgbClr val="000000"/>
                </a:solidFill>
                <a:latin typeface="League Spartan Bold"/>
              </a:rPr>
              <a:t>CONCLUSION</a:t>
            </a:r>
          </a:p>
        </p:txBody>
      </p:sp>
      <p:grpSp>
        <p:nvGrpSpPr>
          <p:cNvPr name="Group 13" id="13"/>
          <p:cNvGrpSpPr/>
          <p:nvPr/>
        </p:nvGrpSpPr>
        <p:grpSpPr>
          <a:xfrm rot="0">
            <a:off x="10543876" y="-101116"/>
            <a:ext cx="8041335" cy="6613224"/>
            <a:chOff x="0" y="0"/>
            <a:chExt cx="6197600" cy="5096929"/>
          </a:xfrm>
        </p:grpSpPr>
        <p:sp>
          <p:nvSpPr>
            <p:cNvPr name="Freeform 14" id="14"/>
            <p:cNvSpPr/>
            <p:nvPr/>
          </p:nvSpPr>
          <p:spPr>
            <a:xfrm flipH="false" flipV="false" rot="0">
              <a:off x="0" y="0"/>
              <a:ext cx="6197600" cy="5096891"/>
            </a:xfrm>
            <a:custGeom>
              <a:avLst/>
              <a:gdLst/>
              <a:ahLst/>
              <a:cxnLst/>
              <a:rect r="r" b="b" t="t" l="l"/>
              <a:pathLst>
                <a:path h="5096891" w="6197600">
                  <a:moveTo>
                    <a:pt x="0" y="0"/>
                  </a:moveTo>
                  <a:lnTo>
                    <a:pt x="2794000" y="5096891"/>
                  </a:lnTo>
                  <a:lnTo>
                    <a:pt x="6197600" y="5096891"/>
                  </a:lnTo>
                  <a:lnTo>
                    <a:pt x="6197600" y="0"/>
                  </a:lnTo>
                  <a:close/>
                </a:path>
              </a:pathLst>
            </a:custGeom>
            <a:blipFill>
              <a:blip r:embed="rId3"/>
              <a:stretch>
                <a:fillRect l="-11718" t="0" r="-11718" b="0"/>
              </a:stretch>
            </a:blipFill>
          </p:spPr>
        </p:sp>
      </p:grpSp>
      <p:grpSp>
        <p:nvGrpSpPr>
          <p:cNvPr name="Group 15" id="15"/>
          <p:cNvGrpSpPr/>
          <p:nvPr/>
        </p:nvGrpSpPr>
        <p:grpSpPr>
          <a:xfrm rot="0">
            <a:off x="14564543" y="6897361"/>
            <a:ext cx="4514918" cy="3713085"/>
            <a:chOff x="0" y="0"/>
            <a:chExt cx="6197600" cy="5096929"/>
          </a:xfrm>
        </p:grpSpPr>
        <p:sp>
          <p:nvSpPr>
            <p:cNvPr name="Freeform 16" id="16"/>
            <p:cNvSpPr/>
            <p:nvPr/>
          </p:nvSpPr>
          <p:spPr>
            <a:xfrm flipH="false" flipV="false" rot="0">
              <a:off x="0" y="0"/>
              <a:ext cx="6197600" cy="5096891"/>
            </a:xfrm>
            <a:custGeom>
              <a:avLst/>
              <a:gdLst/>
              <a:ahLst/>
              <a:cxnLst/>
              <a:rect r="r" b="b" t="t" l="l"/>
              <a:pathLst>
                <a:path h="5096891" w="6197600">
                  <a:moveTo>
                    <a:pt x="0" y="0"/>
                  </a:moveTo>
                  <a:lnTo>
                    <a:pt x="2794000" y="5096891"/>
                  </a:lnTo>
                  <a:lnTo>
                    <a:pt x="6197600" y="5096891"/>
                  </a:lnTo>
                  <a:lnTo>
                    <a:pt x="6197600" y="0"/>
                  </a:lnTo>
                  <a:close/>
                </a:path>
              </a:pathLst>
            </a:custGeom>
            <a:blipFill>
              <a:blip r:embed="rId4"/>
              <a:stretch>
                <a:fillRect l="-11679" t="0" r="-11679" b="0"/>
              </a:stretch>
            </a:blipFill>
          </p:spPr>
        </p:sp>
      </p:grpSp>
      <p:sp>
        <p:nvSpPr>
          <p:cNvPr name="TextBox 17" id="17"/>
          <p:cNvSpPr txBox="true"/>
          <p:nvPr/>
        </p:nvSpPr>
        <p:spPr>
          <a:xfrm rot="0">
            <a:off x="502111" y="3367773"/>
            <a:ext cx="9731632" cy="4825981"/>
          </a:xfrm>
          <a:prstGeom prst="rect">
            <a:avLst/>
          </a:prstGeom>
        </p:spPr>
        <p:txBody>
          <a:bodyPr anchor="t" rtlCol="false" tIns="0" lIns="0" bIns="0" rIns="0">
            <a:spAutoFit/>
          </a:bodyPr>
          <a:lstStyle/>
          <a:p>
            <a:pPr algn="just">
              <a:lnSpc>
                <a:spcPts val="2925"/>
              </a:lnSpc>
            </a:pPr>
            <a:r>
              <a:rPr lang="en-US" sz="2089">
                <a:solidFill>
                  <a:srgbClr val="000000"/>
                </a:solidFill>
                <a:latin typeface="Poppins"/>
              </a:rPr>
              <a:t>In conclusion, our research has shown important changes in parcel shipment trends for 2020, which are directly linked to lockdowns and other measures related to the pandemic. The increase in package volumes from the week 45, 2020, to Week 2, 2021, the peak season, highlights the critical role our organization plays in providing basic services in emergency situations. </a:t>
            </a:r>
          </a:p>
          <a:p>
            <a:pPr algn="just">
              <a:lnSpc>
                <a:spcPts val="2925"/>
              </a:lnSpc>
            </a:pPr>
          </a:p>
          <a:p>
            <a:pPr algn="just">
              <a:lnSpc>
                <a:spcPts val="2925"/>
              </a:lnSpc>
            </a:pPr>
            <a:r>
              <a:rPr lang="en-US" sz="2089">
                <a:solidFill>
                  <a:srgbClr val="000000"/>
                </a:solidFill>
                <a:latin typeface="Poppins"/>
              </a:rPr>
              <a:t>When we contrasted parcel volumes in 2019 and 2020, we saw significant shifts for various customer segments, which is indicative of how the market demands changed during the pandemic.</a:t>
            </a:r>
          </a:p>
          <a:p>
            <a:pPr algn="just">
              <a:lnSpc>
                <a:spcPts val="2925"/>
              </a:lnSpc>
            </a:pPr>
          </a:p>
          <a:p>
            <a:pPr algn="just">
              <a:lnSpc>
                <a:spcPts val="2925"/>
              </a:lnSpc>
              <a:spcBef>
                <a:spcPct val="0"/>
              </a:spcBef>
            </a:pPr>
            <a:r>
              <a:rPr lang="en-US" sz="2089">
                <a:solidFill>
                  <a:srgbClr val="000000"/>
                </a:solidFill>
                <a:latin typeface="Poppins"/>
              </a:rPr>
              <a:t>We can better adjust our strategies and improve our services to match changing customer needs by utilizing these insights.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1801313">
            <a:off x="7944412" y="2305957"/>
            <a:ext cx="1603602" cy="9552208"/>
            <a:chOff x="0" y="0"/>
            <a:chExt cx="422348" cy="2515808"/>
          </a:xfrm>
        </p:grpSpPr>
        <p:sp>
          <p:nvSpPr>
            <p:cNvPr name="Freeform 4" id="4"/>
            <p:cNvSpPr/>
            <p:nvPr/>
          </p:nvSpPr>
          <p:spPr>
            <a:xfrm flipH="false" flipV="false" rot="0">
              <a:off x="0" y="0"/>
              <a:ext cx="422348" cy="2515808"/>
            </a:xfrm>
            <a:custGeom>
              <a:avLst/>
              <a:gdLst/>
              <a:ahLst/>
              <a:cxnLst/>
              <a:rect r="r" b="b" t="t" l="l"/>
              <a:pathLst>
                <a:path h="2515808" w="422348">
                  <a:moveTo>
                    <a:pt x="0" y="0"/>
                  </a:moveTo>
                  <a:lnTo>
                    <a:pt x="422348" y="0"/>
                  </a:lnTo>
                  <a:lnTo>
                    <a:pt x="422348" y="2515808"/>
                  </a:lnTo>
                  <a:lnTo>
                    <a:pt x="0" y="2515808"/>
                  </a:lnTo>
                  <a:close/>
                </a:path>
              </a:pathLst>
            </a:custGeom>
            <a:solidFill>
              <a:srgbClr val="FFBC00"/>
            </a:solidFill>
          </p:spPr>
        </p:sp>
        <p:sp>
          <p:nvSpPr>
            <p:cNvPr name="TextBox 5" id="5"/>
            <p:cNvSpPr txBox="true"/>
            <p:nvPr/>
          </p:nvSpPr>
          <p:spPr>
            <a:xfrm>
              <a:off x="0" y="-57150"/>
              <a:ext cx="422348" cy="2572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801313">
            <a:off x="17293479" y="-4169084"/>
            <a:ext cx="1603602" cy="9552208"/>
            <a:chOff x="0" y="0"/>
            <a:chExt cx="422348" cy="2515808"/>
          </a:xfrm>
        </p:grpSpPr>
        <p:sp>
          <p:nvSpPr>
            <p:cNvPr name="Freeform 7" id="7"/>
            <p:cNvSpPr/>
            <p:nvPr/>
          </p:nvSpPr>
          <p:spPr>
            <a:xfrm flipH="false" flipV="false" rot="0">
              <a:off x="0" y="0"/>
              <a:ext cx="422348" cy="2515808"/>
            </a:xfrm>
            <a:custGeom>
              <a:avLst/>
              <a:gdLst/>
              <a:ahLst/>
              <a:cxnLst/>
              <a:rect r="r" b="b" t="t" l="l"/>
              <a:pathLst>
                <a:path h="2515808" w="422348">
                  <a:moveTo>
                    <a:pt x="0" y="0"/>
                  </a:moveTo>
                  <a:lnTo>
                    <a:pt x="422348" y="0"/>
                  </a:lnTo>
                  <a:lnTo>
                    <a:pt x="422348" y="2515808"/>
                  </a:lnTo>
                  <a:lnTo>
                    <a:pt x="0" y="2515808"/>
                  </a:lnTo>
                  <a:close/>
                </a:path>
              </a:pathLst>
            </a:custGeom>
            <a:solidFill>
              <a:srgbClr val="FFBC00"/>
            </a:solidFill>
          </p:spPr>
        </p:sp>
        <p:sp>
          <p:nvSpPr>
            <p:cNvPr name="TextBox 8" id="8"/>
            <p:cNvSpPr txBox="true"/>
            <p:nvPr/>
          </p:nvSpPr>
          <p:spPr>
            <a:xfrm>
              <a:off x="0" y="-57150"/>
              <a:ext cx="422348" cy="2572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323218">
            <a:off x="-260294" y="-2499941"/>
            <a:ext cx="9329309" cy="13900928"/>
            <a:chOff x="0" y="0"/>
            <a:chExt cx="640025" cy="953655"/>
          </a:xfrm>
        </p:grpSpPr>
        <p:sp>
          <p:nvSpPr>
            <p:cNvPr name="Freeform 10" id="10"/>
            <p:cNvSpPr/>
            <p:nvPr/>
          </p:nvSpPr>
          <p:spPr>
            <a:xfrm flipH="false" flipV="false" rot="0">
              <a:off x="0" y="0"/>
              <a:ext cx="640025" cy="953655"/>
            </a:xfrm>
            <a:custGeom>
              <a:avLst/>
              <a:gdLst/>
              <a:ahLst/>
              <a:cxnLst/>
              <a:rect r="r" b="b" t="t" l="l"/>
              <a:pathLst>
                <a:path h="953655" w="640025">
                  <a:moveTo>
                    <a:pt x="203200" y="0"/>
                  </a:moveTo>
                  <a:lnTo>
                    <a:pt x="640025" y="0"/>
                  </a:lnTo>
                  <a:lnTo>
                    <a:pt x="436825" y="953655"/>
                  </a:lnTo>
                  <a:lnTo>
                    <a:pt x="0" y="953655"/>
                  </a:lnTo>
                  <a:lnTo>
                    <a:pt x="203200" y="0"/>
                  </a:lnTo>
                  <a:close/>
                </a:path>
              </a:pathLst>
            </a:custGeom>
            <a:solidFill>
              <a:srgbClr val="003D60"/>
            </a:solidFill>
          </p:spPr>
        </p:sp>
        <p:sp>
          <p:nvSpPr>
            <p:cNvPr name="TextBox 11" id="11"/>
            <p:cNvSpPr txBox="true"/>
            <p:nvPr/>
          </p:nvSpPr>
          <p:spPr>
            <a:xfrm>
              <a:off x="101600" y="-57150"/>
              <a:ext cx="436825" cy="101080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7234808">
            <a:off x="-545671" y="4853273"/>
            <a:ext cx="16230600" cy="770953"/>
          </a:xfrm>
          <a:custGeom>
            <a:avLst/>
            <a:gdLst/>
            <a:ahLst/>
            <a:cxnLst/>
            <a:rect r="r" b="b" t="t" l="l"/>
            <a:pathLst>
              <a:path h="770953" w="16230600">
                <a:moveTo>
                  <a:pt x="0" y="0"/>
                </a:moveTo>
                <a:lnTo>
                  <a:pt x="16230600" y="0"/>
                </a:lnTo>
                <a:lnTo>
                  <a:pt x="16230600" y="770954"/>
                </a:lnTo>
                <a:lnTo>
                  <a:pt x="0" y="770954"/>
                </a:lnTo>
                <a:lnTo>
                  <a:pt x="0" y="0"/>
                </a:lnTo>
                <a:close/>
              </a:path>
            </a:pathLst>
          </a:custGeom>
          <a:blipFill>
            <a:blip r:embed="rId3">
              <a:alphaModFix amt="52000"/>
            </a:blip>
            <a:stretch>
              <a:fillRect l="0" t="0" r="0" b="0"/>
            </a:stretch>
          </a:blipFill>
        </p:spPr>
      </p:sp>
      <p:grpSp>
        <p:nvGrpSpPr>
          <p:cNvPr name="Group 13" id="13"/>
          <p:cNvGrpSpPr/>
          <p:nvPr/>
        </p:nvGrpSpPr>
        <p:grpSpPr>
          <a:xfrm rot="0">
            <a:off x="0" y="-110826"/>
            <a:ext cx="10341615" cy="10508652"/>
            <a:chOff x="0" y="0"/>
            <a:chExt cx="5765800" cy="5858929"/>
          </a:xfrm>
        </p:grpSpPr>
        <p:sp>
          <p:nvSpPr>
            <p:cNvPr name="Freeform 14" id="14"/>
            <p:cNvSpPr/>
            <p:nvPr/>
          </p:nvSpPr>
          <p:spPr>
            <a:xfrm flipH="false" flipV="false" rot="0">
              <a:off x="0" y="0"/>
              <a:ext cx="5765800" cy="5858891"/>
            </a:xfrm>
            <a:custGeom>
              <a:avLst/>
              <a:gdLst/>
              <a:ahLst/>
              <a:cxnLst/>
              <a:rect r="r" b="b" t="t" l="l"/>
              <a:pathLst>
                <a:path h="5858891" w="5765800">
                  <a:moveTo>
                    <a:pt x="0" y="0"/>
                  </a:moveTo>
                  <a:lnTo>
                    <a:pt x="0" y="5858891"/>
                  </a:lnTo>
                  <a:lnTo>
                    <a:pt x="5765800" y="5858891"/>
                  </a:lnTo>
                  <a:lnTo>
                    <a:pt x="2235200" y="0"/>
                  </a:lnTo>
                  <a:close/>
                </a:path>
              </a:pathLst>
            </a:custGeom>
            <a:blipFill>
              <a:blip r:embed="rId4"/>
              <a:stretch>
                <a:fillRect l="-26401" t="0" r="-26401" b="0"/>
              </a:stretch>
            </a:blipFill>
          </p:spPr>
        </p:sp>
      </p:grpSp>
      <p:grpSp>
        <p:nvGrpSpPr>
          <p:cNvPr name="Group 15" id="15"/>
          <p:cNvGrpSpPr/>
          <p:nvPr/>
        </p:nvGrpSpPr>
        <p:grpSpPr>
          <a:xfrm rot="-1801313">
            <a:off x="-1212776" y="4436810"/>
            <a:ext cx="2060748" cy="7889373"/>
            <a:chOff x="0" y="0"/>
            <a:chExt cx="542748" cy="2077860"/>
          </a:xfrm>
        </p:grpSpPr>
        <p:sp>
          <p:nvSpPr>
            <p:cNvPr name="Freeform 16" id="16"/>
            <p:cNvSpPr/>
            <p:nvPr/>
          </p:nvSpPr>
          <p:spPr>
            <a:xfrm flipH="false" flipV="false" rot="0">
              <a:off x="0" y="0"/>
              <a:ext cx="542748" cy="2077860"/>
            </a:xfrm>
            <a:custGeom>
              <a:avLst/>
              <a:gdLst/>
              <a:ahLst/>
              <a:cxnLst/>
              <a:rect r="r" b="b" t="t" l="l"/>
              <a:pathLst>
                <a:path h="2077860" w="542748">
                  <a:moveTo>
                    <a:pt x="0" y="0"/>
                  </a:moveTo>
                  <a:lnTo>
                    <a:pt x="542748" y="0"/>
                  </a:lnTo>
                  <a:lnTo>
                    <a:pt x="542748" y="2077860"/>
                  </a:lnTo>
                  <a:lnTo>
                    <a:pt x="0" y="2077860"/>
                  </a:lnTo>
                  <a:close/>
                </a:path>
              </a:pathLst>
            </a:custGeom>
            <a:solidFill>
              <a:srgbClr val="003D60"/>
            </a:solidFill>
          </p:spPr>
        </p:sp>
        <p:sp>
          <p:nvSpPr>
            <p:cNvPr name="TextBox 17" id="17"/>
            <p:cNvSpPr txBox="true"/>
            <p:nvPr/>
          </p:nvSpPr>
          <p:spPr>
            <a:xfrm>
              <a:off x="0" y="-57150"/>
              <a:ext cx="542748" cy="213501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3131416">
            <a:off x="-4080653" y="2120145"/>
            <a:ext cx="12285790" cy="583575"/>
          </a:xfrm>
          <a:custGeom>
            <a:avLst/>
            <a:gdLst/>
            <a:ahLst/>
            <a:cxnLst/>
            <a:rect r="r" b="b" t="t" l="l"/>
            <a:pathLst>
              <a:path h="583575" w="12285790">
                <a:moveTo>
                  <a:pt x="0" y="0"/>
                </a:moveTo>
                <a:lnTo>
                  <a:pt x="12285790" y="0"/>
                </a:lnTo>
                <a:lnTo>
                  <a:pt x="12285790" y="583575"/>
                </a:lnTo>
                <a:lnTo>
                  <a:pt x="0" y="583575"/>
                </a:lnTo>
                <a:lnTo>
                  <a:pt x="0" y="0"/>
                </a:lnTo>
                <a:close/>
              </a:path>
            </a:pathLst>
          </a:custGeom>
          <a:blipFill>
            <a:blip r:embed="rId3">
              <a:alphaModFix amt="65000"/>
            </a:blip>
            <a:stretch>
              <a:fillRect l="0" t="0" r="0" b="0"/>
            </a:stretch>
          </a:blipFill>
        </p:spPr>
      </p:sp>
      <p:grpSp>
        <p:nvGrpSpPr>
          <p:cNvPr name="Group 19" id="19"/>
          <p:cNvGrpSpPr/>
          <p:nvPr/>
        </p:nvGrpSpPr>
        <p:grpSpPr>
          <a:xfrm rot="2252587">
            <a:off x="-1105257" y="-2239445"/>
            <a:ext cx="3086100" cy="7845843"/>
            <a:chOff x="0" y="0"/>
            <a:chExt cx="812800" cy="2066395"/>
          </a:xfrm>
        </p:grpSpPr>
        <p:sp>
          <p:nvSpPr>
            <p:cNvPr name="Freeform 20" id="20"/>
            <p:cNvSpPr/>
            <p:nvPr/>
          </p:nvSpPr>
          <p:spPr>
            <a:xfrm flipH="false" flipV="false" rot="0">
              <a:off x="0" y="0"/>
              <a:ext cx="812800" cy="2066395"/>
            </a:xfrm>
            <a:custGeom>
              <a:avLst/>
              <a:gdLst/>
              <a:ahLst/>
              <a:cxnLst/>
              <a:rect r="r" b="b" t="t" l="l"/>
              <a:pathLst>
                <a:path h="2066395" w="812800">
                  <a:moveTo>
                    <a:pt x="0" y="0"/>
                  </a:moveTo>
                  <a:lnTo>
                    <a:pt x="812800" y="0"/>
                  </a:lnTo>
                  <a:lnTo>
                    <a:pt x="812800" y="2066395"/>
                  </a:lnTo>
                  <a:lnTo>
                    <a:pt x="0" y="2066395"/>
                  </a:lnTo>
                  <a:close/>
                </a:path>
              </a:pathLst>
            </a:custGeom>
            <a:solidFill>
              <a:srgbClr val="FFBC00"/>
            </a:solidFill>
          </p:spPr>
        </p:sp>
        <p:sp>
          <p:nvSpPr>
            <p:cNvPr name="TextBox 21" id="21"/>
            <p:cNvSpPr txBox="true"/>
            <p:nvPr/>
          </p:nvSpPr>
          <p:spPr>
            <a:xfrm>
              <a:off x="0" y="-57150"/>
              <a:ext cx="812800" cy="212354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633089" y="4215072"/>
            <a:ext cx="6626211" cy="2152131"/>
          </a:xfrm>
          <a:prstGeom prst="rect">
            <a:avLst/>
          </a:prstGeom>
        </p:spPr>
        <p:txBody>
          <a:bodyPr anchor="t" rtlCol="false" tIns="0" lIns="0" bIns="0" rIns="0">
            <a:spAutoFit/>
          </a:bodyPr>
          <a:lstStyle/>
          <a:p>
            <a:pPr algn="r">
              <a:lnSpc>
                <a:spcPts val="5604"/>
              </a:lnSpc>
            </a:pPr>
            <a:r>
              <a:rPr lang="en-US" sz="5604">
                <a:solidFill>
                  <a:srgbClr val="003D60"/>
                </a:solidFill>
                <a:latin typeface="League Spartan Bold"/>
              </a:rPr>
              <a:t>THANK YOU 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DAGB83NHcM8</dc:identifier>
  <dcterms:modified xsi:type="dcterms:W3CDTF">2011-08-01T06:04:30Z</dcterms:modified>
  <cp:revision>1</cp:revision>
  <dc:title>Covid-19 Presentation</dc:title>
</cp:coreProperties>
</file>